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60" r:id="rId4"/>
    <p:sldId id="258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E5E5E5"/>
    <a:srgbClr val="FFFFFF"/>
    <a:srgbClr val="F7FD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77" autoAdjust="0"/>
  </p:normalViewPr>
  <p:slideViewPr>
    <p:cSldViewPr snapToGrid="0">
      <p:cViewPr varScale="1">
        <p:scale>
          <a:sx n="114" d="100"/>
          <a:sy n="114" d="100"/>
        </p:scale>
        <p:origin x="672" y="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0AD79-9DCD-439C-8D8A-1884EE6C8323}" type="datetimeFigureOut">
              <a:rPr lang="fr-FR" smtClean="0"/>
              <a:t>03/02/2026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80E85-E6A0-4CEF-BCC5-59F53E6E0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2486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80E85-E6A0-4CEF-BCC5-59F53E6E08D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2288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B64A72-28E8-4C11-83AC-F8C5B3BE3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33D8D07-4B6A-4545-878D-BA1E5B194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126EA5-468F-4E38-AC47-72603D995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E88072D-CF05-4F2B-81A0-D6579E81C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F2D1C2-B7AE-4276-9A17-D56378317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3730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59432E-6896-4053-8BAB-E7044771E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FEF01AA-ECD8-45A0-9427-26E05E1D5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272BE4-F2E5-4D43-A653-825966F90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707F5E-E69F-4449-A692-28767228A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199A43-33F3-421F-928B-25C16B644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8853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727F2A7-407F-46CC-AC8D-4C280AD5FF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8B35420-DD41-4F0C-86FC-50832F33A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24F872-3EBF-4E55-9379-438325DB8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7B08F0-BC74-4214-9C85-4FF44E073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244699-C68A-4316-8EA9-522582783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573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26A7DA-5F3A-4E30-A2E5-B388D718B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A0C47C-877B-4F95-8E83-01B2B6175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A0FC57-04C3-449F-84DB-A8C85D925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F600546-F5CF-45D3-AC51-FCD9BAB3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1EE7AA-65F8-4BDA-A447-B078707A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4354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5BDAD1-2CC8-45D5-A4DC-8531FFDB6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36F500-C3D4-4C3C-BBA0-C0B4C25B5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6E8B25C-4D5B-4396-B966-9A307BCA1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3A452E-128D-4264-9879-213504288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1C0034-BD8E-49FD-B8A0-98A76E262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0628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E77E76-E158-47FE-9BEA-4B5BEFEAE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F679DBC-5FB0-4F35-97FB-AF3A603378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DE5195F-E618-4A2F-BF2D-FF86BE906C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4DF859C-4740-400A-A326-EEBAD3FC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933CB6-412F-4E24-8A96-313A54D5F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43773CF-6104-44B9-BFD4-BCBB784C8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5093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55321A-AEAB-48F9-A006-B1EA1C1F0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3C03E9-DB2A-4092-80F1-AE12DB48F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BAE3C7-3156-4F7C-A257-26B0BFFF62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C19AE7B-440F-4C86-B1F1-4AAED7D4E3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2F54271-B307-4079-869D-59D707B9C2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ADB6ADA-6C4F-41C2-BC4E-FB0BB8F96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938FD63-FD4B-4C46-A826-9C19D7623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BD4223F-47A0-41C8-A8C2-DA9F0CBBF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80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BD1AE5-133A-412A-871D-CDF29F9F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2EA91CC-566B-4FFF-A712-324A27D5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6925FF5-02EF-4F25-A05B-8505B2D6A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192D305-C517-4441-9DDD-7A2638209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6864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CE98547-F2FC-4D2B-BEB9-DBDDF64A4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BB5424C-A11C-4694-898D-085510606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53B42B8-63F3-4F41-8062-4791E560F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8578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0A6AF-EF5D-4B9A-ACA0-C329E83E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15A0A5-27AA-41BE-8ED4-74565F122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75DF399-CCB8-4676-83B7-032DF9DD43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6818D7-7B37-4108-A04E-0A3F35585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5AFD913-1B4D-42A9-A77E-8A986F6AE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9EE6B1A-C8F3-41F5-9198-4B7783611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40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0AD533-F1E7-4B16-9ED9-AD1602BB5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BFB3D4D-4100-43F8-828A-D65BEE72E4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38FE3E-0F77-4694-BC19-C99E0BA781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01CA37A-4FD3-4BFD-B865-FD8FD94E4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D2D87E-640D-4316-A1F4-228CE42B3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9EF1B42-FCAB-4DBB-BA44-B449B2A7D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14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AC3F336-53C8-4FF0-A04C-B96389568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F27146-C606-4FF8-9567-E9F91310E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04C881-7DE3-44E5-BCE1-FBE7F81449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E2F10-0760-4FF7-AF1E-F97504F42ABF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068E4F-CF13-4241-AD44-C2F188F03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D6A8C9-BBD4-4329-AC94-FA0C69A9A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83FEC-A4FA-47D7-8543-2D49245DF8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6306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xgenomics.com/analysis-guides/spatial-gex-lit-review" TargetMode="External"/><Relationship Id="rId2" Type="http://schemas.openxmlformats.org/officeDocument/2006/relationships/hyperlink" Target="https://holab-hku.github.io/Fundamental-scRNA/background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1B29B64-AF59-490C-8CCB-7BD82D68FE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47"/>
          <a:stretch/>
        </p:blipFill>
        <p:spPr>
          <a:xfrm>
            <a:off x="67962" y="775511"/>
            <a:ext cx="12124038" cy="415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072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4" name="Groupe 1053">
            <a:extLst>
              <a:ext uri="{FF2B5EF4-FFF2-40B4-BE49-F238E27FC236}">
                <a16:creationId xmlns:a16="http://schemas.microsoft.com/office/drawing/2014/main" id="{3D485E8E-DD1A-4AA6-B1C2-ACBC1DEA1BC3}"/>
              </a:ext>
            </a:extLst>
          </p:cNvPr>
          <p:cNvGrpSpPr/>
          <p:nvPr/>
        </p:nvGrpSpPr>
        <p:grpSpPr>
          <a:xfrm>
            <a:off x="716692" y="331407"/>
            <a:ext cx="10077413" cy="5259302"/>
            <a:chOff x="716692" y="331407"/>
            <a:chExt cx="10077413" cy="5259302"/>
          </a:xfrm>
        </p:grpSpPr>
        <p:pic>
          <p:nvPicPr>
            <p:cNvPr id="1040" name="Picture 16">
              <a:extLst>
                <a:ext uri="{FF2B5EF4-FFF2-40B4-BE49-F238E27FC236}">
                  <a16:creationId xmlns:a16="http://schemas.microsoft.com/office/drawing/2014/main" id="{8ED93D4B-44F4-4185-B843-777AE0290F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44" t="51679" b="23392"/>
            <a:stretch/>
          </p:blipFill>
          <p:spPr bwMode="auto">
            <a:xfrm>
              <a:off x="6208339" y="4242108"/>
              <a:ext cx="2670584" cy="10920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52" name="Groupe 1051">
              <a:extLst>
                <a:ext uri="{FF2B5EF4-FFF2-40B4-BE49-F238E27FC236}">
                  <a16:creationId xmlns:a16="http://schemas.microsoft.com/office/drawing/2014/main" id="{EE64E669-C73A-48B0-9DF7-9977BA3887BE}"/>
                </a:ext>
              </a:extLst>
            </p:cNvPr>
            <p:cNvGrpSpPr/>
            <p:nvPr/>
          </p:nvGrpSpPr>
          <p:grpSpPr>
            <a:xfrm>
              <a:off x="716692" y="331407"/>
              <a:ext cx="10077413" cy="5259302"/>
              <a:chOff x="716692" y="331407"/>
              <a:chExt cx="10077413" cy="5259302"/>
            </a:xfrm>
          </p:grpSpPr>
          <p:pic>
            <p:nvPicPr>
              <p:cNvPr id="3" name="Image 2">
                <a:extLst>
                  <a:ext uri="{FF2B5EF4-FFF2-40B4-BE49-F238E27FC236}">
                    <a16:creationId xmlns:a16="http://schemas.microsoft.com/office/drawing/2014/main" id="{FDB357BB-DB88-4EE3-A44D-EDCAFE5BCF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16457"/>
              <a:stretch/>
            </p:blipFill>
            <p:spPr>
              <a:xfrm>
                <a:off x="4448017" y="542539"/>
                <a:ext cx="1389458" cy="1149845"/>
              </a:xfrm>
              <a:prstGeom prst="rect">
                <a:avLst/>
              </a:prstGeom>
            </p:spPr>
          </p:pic>
          <p:pic>
            <p:nvPicPr>
              <p:cNvPr id="9" name="Image 8">
                <a:extLst>
                  <a:ext uri="{FF2B5EF4-FFF2-40B4-BE49-F238E27FC236}">
                    <a16:creationId xmlns:a16="http://schemas.microsoft.com/office/drawing/2014/main" id="{6A7853B3-E4AC-4FD2-8C8A-4FC1D04DFA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71094" b="28754"/>
              <a:stretch/>
            </p:blipFill>
            <p:spPr>
              <a:xfrm>
                <a:off x="5987078" y="548194"/>
                <a:ext cx="1144232" cy="1107104"/>
              </a:xfrm>
              <a:prstGeom prst="rect">
                <a:avLst/>
              </a:prstGeom>
            </p:spPr>
          </p:pic>
          <p:grpSp>
            <p:nvGrpSpPr>
              <p:cNvPr id="13" name="Groupe 12">
                <a:extLst>
                  <a:ext uri="{FF2B5EF4-FFF2-40B4-BE49-F238E27FC236}">
                    <a16:creationId xmlns:a16="http://schemas.microsoft.com/office/drawing/2014/main" id="{10AAE93A-A1C2-45F3-B401-D460D111D763}"/>
                  </a:ext>
                </a:extLst>
              </p:cNvPr>
              <p:cNvGrpSpPr/>
              <p:nvPr/>
            </p:nvGrpSpPr>
            <p:grpSpPr>
              <a:xfrm>
                <a:off x="930741" y="602860"/>
                <a:ext cx="3269668" cy="1527908"/>
                <a:chOff x="662244" y="561029"/>
                <a:chExt cx="3866507" cy="1787843"/>
              </a:xfrm>
            </p:grpSpPr>
            <p:pic>
              <p:nvPicPr>
                <p:cNvPr id="1028" name="Picture 4" descr="Chapter 1 Introduction to Single Cell Technology | Fundamentals of scRNASeq  Analysis">
                  <a:extLst>
                    <a:ext uri="{FF2B5EF4-FFF2-40B4-BE49-F238E27FC236}">
                      <a16:creationId xmlns:a16="http://schemas.microsoft.com/office/drawing/2014/main" id="{A216131D-A6E4-413B-8124-C2805664024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4570"/>
                <a:stretch/>
              </p:blipFill>
              <p:spPr bwMode="auto">
                <a:xfrm>
                  <a:off x="662244" y="561029"/>
                  <a:ext cx="3866507" cy="178784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27DC117-9050-44A0-B719-FEB58071AC5B}"/>
                    </a:ext>
                  </a:extLst>
                </p:cNvPr>
                <p:cNvSpPr/>
                <p:nvPr/>
              </p:nvSpPr>
              <p:spPr>
                <a:xfrm>
                  <a:off x="3688492" y="1835908"/>
                  <a:ext cx="593124" cy="512964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050" name="Groupe 1049">
                <a:extLst>
                  <a:ext uri="{FF2B5EF4-FFF2-40B4-BE49-F238E27FC236}">
                    <a16:creationId xmlns:a16="http://schemas.microsoft.com/office/drawing/2014/main" id="{296A6698-F056-4430-A41A-96650200C35C}"/>
                  </a:ext>
                </a:extLst>
              </p:cNvPr>
              <p:cNvGrpSpPr/>
              <p:nvPr/>
            </p:nvGrpSpPr>
            <p:grpSpPr>
              <a:xfrm>
                <a:off x="716692" y="331407"/>
                <a:ext cx="10077413" cy="5259302"/>
                <a:chOff x="716692" y="331407"/>
                <a:chExt cx="10077413" cy="5259302"/>
              </a:xfrm>
            </p:grpSpPr>
            <p:sp>
              <p:nvSpPr>
                <p:cNvPr id="34" name="ZoneTexte 33">
                  <a:extLst>
                    <a:ext uri="{FF2B5EF4-FFF2-40B4-BE49-F238E27FC236}">
                      <a16:creationId xmlns:a16="http://schemas.microsoft.com/office/drawing/2014/main" id="{E916C822-4C51-47EA-8C2F-85509374CDD5}"/>
                    </a:ext>
                  </a:extLst>
                </p:cNvPr>
                <p:cNvSpPr txBox="1"/>
                <p:nvPr/>
              </p:nvSpPr>
              <p:spPr>
                <a:xfrm>
                  <a:off x="4853954" y="1820946"/>
                  <a:ext cx="673443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Bahnschrift SemiLight Condensed" panose="020B0502040204020203" pitchFamily="34" charset="0"/>
                    </a:rPr>
                    <a:t>MDA</a:t>
                  </a:r>
                  <a:endParaRPr lang="fr-FR" sz="1200" dirty="0">
                    <a:latin typeface="Bahnschrift SemiLight Condensed" panose="020B0502040204020203" pitchFamily="34" charset="0"/>
                  </a:endParaRPr>
                </a:p>
              </p:txBody>
            </p:sp>
            <p:sp>
              <p:nvSpPr>
                <p:cNvPr id="46" name="ZoneTexte 45">
                  <a:extLst>
                    <a:ext uri="{FF2B5EF4-FFF2-40B4-BE49-F238E27FC236}">
                      <a16:creationId xmlns:a16="http://schemas.microsoft.com/office/drawing/2014/main" id="{76228D0E-7248-44D9-80A0-8955B12CE46D}"/>
                    </a:ext>
                  </a:extLst>
                </p:cNvPr>
                <p:cNvSpPr txBox="1"/>
                <p:nvPr/>
              </p:nvSpPr>
              <p:spPr>
                <a:xfrm>
                  <a:off x="6096000" y="1793111"/>
                  <a:ext cx="86291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Bahnschrift SemiLight Condensed" panose="020B0502040204020203" pitchFamily="34" charset="0"/>
                    </a:rPr>
                    <a:t>Sequencing</a:t>
                  </a:r>
                  <a:endParaRPr lang="fr-FR" sz="1200" dirty="0">
                    <a:latin typeface="Bahnschrift SemiLight Condensed" panose="020B0502040204020203" pitchFamily="34" charset="0"/>
                  </a:endParaRPr>
                </a:p>
              </p:txBody>
            </p:sp>
            <p:sp>
              <p:nvSpPr>
                <p:cNvPr id="47" name="ZoneTexte 46">
                  <a:extLst>
                    <a:ext uri="{FF2B5EF4-FFF2-40B4-BE49-F238E27FC236}">
                      <a16:creationId xmlns:a16="http://schemas.microsoft.com/office/drawing/2014/main" id="{EE1C77BE-ECF7-4105-BE4F-5C0E0F898B9D}"/>
                    </a:ext>
                  </a:extLst>
                </p:cNvPr>
                <p:cNvSpPr txBox="1"/>
                <p:nvPr/>
              </p:nvSpPr>
              <p:spPr>
                <a:xfrm>
                  <a:off x="7753966" y="1769187"/>
                  <a:ext cx="107815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Bahnschrift SemiLight Condensed" panose="020B0502040204020203" pitchFamily="34" charset="0"/>
                    </a:rPr>
                    <a:t>preprocessing</a:t>
                  </a:r>
                  <a:endParaRPr lang="fr-FR" sz="1200" dirty="0">
                    <a:latin typeface="Bahnschrift SemiLight Condensed" panose="020B0502040204020203" pitchFamily="34" charset="0"/>
                  </a:endParaRPr>
                </a:p>
              </p:txBody>
            </p:sp>
            <p:sp>
              <p:nvSpPr>
                <p:cNvPr id="54" name="ZoneTexte 53">
                  <a:extLst>
                    <a:ext uri="{FF2B5EF4-FFF2-40B4-BE49-F238E27FC236}">
                      <a16:creationId xmlns:a16="http://schemas.microsoft.com/office/drawing/2014/main" id="{0A1FB7B0-7520-4D58-AACA-16204BAAE7A8}"/>
                    </a:ext>
                  </a:extLst>
                </p:cNvPr>
                <p:cNvSpPr txBox="1"/>
                <p:nvPr/>
              </p:nvSpPr>
              <p:spPr>
                <a:xfrm>
                  <a:off x="9886122" y="3795574"/>
                  <a:ext cx="90779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Bahnschrift SemiLight Condensed" panose="020B0502040204020203" pitchFamily="34" charset="0"/>
                    </a:rPr>
                    <a:t>Label transfer</a:t>
                  </a:r>
                  <a:endParaRPr lang="fr-FR" sz="1200" dirty="0">
                    <a:latin typeface="Bahnschrift SemiLight Condensed" panose="020B0502040204020203" pitchFamily="34" charset="0"/>
                  </a:endParaRPr>
                </a:p>
              </p:txBody>
            </p:sp>
            <p:sp>
              <p:nvSpPr>
                <p:cNvPr id="55" name="ZoneTexte 54">
                  <a:extLst>
                    <a:ext uri="{FF2B5EF4-FFF2-40B4-BE49-F238E27FC236}">
                      <a16:creationId xmlns:a16="http://schemas.microsoft.com/office/drawing/2014/main" id="{A50346C5-743B-4347-8BE5-710AA1697DED}"/>
                    </a:ext>
                  </a:extLst>
                </p:cNvPr>
                <p:cNvSpPr txBox="1"/>
                <p:nvPr/>
              </p:nvSpPr>
              <p:spPr>
                <a:xfrm>
                  <a:off x="9044775" y="3298921"/>
                  <a:ext cx="95874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Bahnschrift SemiLight Condensed" panose="020B0502040204020203" pitchFamily="34" charset="0"/>
                    </a:rPr>
                    <a:t>Dimensionality reduction</a:t>
                  </a:r>
                  <a:endParaRPr lang="fr-FR" sz="1200" dirty="0">
                    <a:latin typeface="Bahnschrift SemiLight Condensed" panose="020B0502040204020203" pitchFamily="34" charset="0"/>
                  </a:endParaRPr>
                </a:p>
              </p:txBody>
            </p:sp>
            <p:sp>
              <p:nvSpPr>
                <p:cNvPr id="56" name="ZoneTexte 55">
                  <a:extLst>
                    <a:ext uri="{FF2B5EF4-FFF2-40B4-BE49-F238E27FC236}">
                      <a16:creationId xmlns:a16="http://schemas.microsoft.com/office/drawing/2014/main" id="{D8E3FB83-32A9-4639-9D48-158B6C17DF4E}"/>
                    </a:ext>
                  </a:extLst>
                </p:cNvPr>
                <p:cNvSpPr txBox="1"/>
                <p:nvPr/>
              </p:nvSpPr>
              <p:spPr>
                <a:xfrm>
                  <a:off x="7578477" y="3317460"/>
                  <a:ext cx="117664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Bahnschrift SemiLight Condensed" panose="020B0502040204020203" pitchFamily="34" charset="0"/>
                    </a:rPr>
                    <a:t>Trajectory analysis and lineage tracing</a:t>
                  </a:r>
                  <a:endParaRPr lang="fr-FR" sz="1200" dirty="0">
                    <a:latin typeface="Bahnschrift SemiLight Condensed" panose="020B0502040204020203" pitchFamily="34" charset="0"/>
                  </a:endParaRPr>
                </a:p>
              </p:txBody>
            </p:sp>
            <p:sp>
              <p:nvSpPr>
                <p:cNvPr id="57" name="ZoneTexte 56">
                  <a:extLst>
                    <a:ext uri="{FF2B5EF4-FFF2-40B4-BE49-F238E27FC236}">
                      <a16:creationId xmlns:a16="http://schemas.microsoft.com/office/drawing/2014/main" id="{E18F6A8A-42DE-4E04-B5C1-DAFD36EECEAF}"/>
                    </a:ext>
                  </a:extLst>
                </p:cNvPr>
                <p:cNvSpPr txBox="1"/>
                <p:nvPr/>
              </p:nvSpPr>
              <p:spPr>
                <a:xfrm>
                  <a:off x="6127571" y="3457182"/>
                  <a:ext cx="81370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Bahnschrift SemiLight Condensed" panose="020B0502040204020203" pitchFamily="34" charset="0"/>
                    </a:rPr>
                    <a:t>Regulons</a:t>
                  </a:r>
                  <a:endParaRPr lang="fr-FR" sz="1200" dirty="0">
                    <a:latin typeface="Bahnschrift SemiLight Condensed" panose="020B0502040204020203" pitchFamily="34" charset="0"/>
                  </a:endParaRPr>
                </a:p>
              </p:txBody>
            </p:sp>
            <p:sp>
              <p:nvSpPr>
                <p:cNvPr id="58" name="ZoneTexte 57">
                  <a:extLst>
                    <a:ext uri="{FF2B5EF4-FFF2-40B4-BE49-F238E27FC236}">
                      <a16:creationId xmlns:a16="http://schemas.microsoft.com/office/drawing/2014/main" id="{3F52138F-2C1F-4046-9CB0-A15DB9FB024A}"/>
                    </a:ext>
                  </a:extLst>
                </p:cNvPr>
                <p:cNvSpPr txBox="1"/>
                <p:nvPr/>
              </p:nvSpPr>
              <p:spPr>
                <a:xfrm>
                  <a:off x="4648330" y="3525637"/>
                  <a:ext cx="58832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Bahnschrift SemiLight Condensed" panose="020B0502040204020203" pitchFamily="34" charset="0"/>
                    </a:rPr>
                    <a:t>GRN</a:t>
                  </a:r>
                  <a:endParaRPr lang="fr-FR" sz="1200" dirty="0">
                    <a:latin typeface="Bahnschrift SemiLight Condensed" panose="020B0502040204020203" pitchFamily="34" charset="0"/>
                  </a:endParaRPr>
                </a:p>
              </p:txBody>
            </p:sp>
            <p:grpSp>
              <p:nvGrpSpPr>
                <p:cNvPr id="1049" name="Groupe 1048">
                  <a:extLst>
                    <a:ext uri="{FF2B5EF4-FFF2-40B4-BE49-F238E27FC236}">
                      <a16:creationId xmlns:a16="http://schemas.microsoft.com/office/drawing/2014/main" id="{6DE21E22-9D53-405D-A6C3-305E66B2B076}"/>
                    </a:ext>
                  </a:extLst>
                </p:cNvPr>
                <p:cNvGrpSpPr/>
                <p:nvPr/>
              </p:nvGrpSpPr>
              <p:grpSpPr>
                <a:xfrm>
                  <a:off x="716692" y="331407"/>
                  <a:ext cx="10077413" cy="5259302"/>
                  <a:chOff x="716692" y="331407"/>
                  <a:chExt cx="10077413" cy="5259302"/>
                </a:xfrm>
              </p:grpSpPr>
              <p:grpSp>
                <p:nvGrpSpPr>
                  <p:cNvPr id="1047" name="Groupe 1046">
                    <a:extLst>
                      <a:ext uri="{FF2B5EF4-FFF2-40B4-BE49-F238E27FC236}">
                        <a16:creationId xmlns:a16="http://schemas.microsoft.com/office/drawing/2014/main" id="{D897CE7A-7742-4AA9-85EF-3B8E67356A2D}"/>
                      </a:ext>
                    </a:extLst>
                  </p:cNvPr>
                  <p:cNvGrpSpPr/>
                  <p:nvPr/>
                </p:nvGrpSpPr>
                <p:grpSpPr>
                  <a:xfrm>
                    <a:off x="2923083" y="765387"/>
                    <a:ext cx="7871022" cy="4825322"/>
                    <a:chOff x="2923083" y="765387"/>
                    <a:chExt cx="7871022" cy="4825322"/>
                  </a:xfrm>
                </p:grpSpPr>
                <p:pic>
                  <p:nvPicPr>
                    <p:cNvPr id="10" name="Image 9">
                      <a:extLst>
                        <a:ext uri="{FF2B5EF4-FFF2-40B4-BE49-F238E27FC236}">
                          <a16:creationId xmlns:a16="http://schemas.microsoft.com/office/drawing/2014/main" id="{65A1BE71-3D4E-4410-BFA3-3D111C5E108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4"/>
                    <a:srcRect l="35003" t="21084" r="38693" b="38178"/>
                    <a:stretch/>
                  </p:blipFill>
                  <p:spPr>
                    <a:xfrm>
                      <a:off x="7504632" y="804326"/>
                      <a:ext cx="1389087" cy="844537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8" name="Groupe 7">
                      <a:extLst>
                        <a:ext uri="{FF2B5EF4-FFF2-40B4-BE49-F238E27FC236}">
                          <a16:creationId xmlns:a16="http://schemas.microsoft.com/office/drawing/2014/main" id="{48E5E2B6-3E6B-4428-BE38-26B8A74634C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299183" y="765387"/>
                      <a:ext cx="1173878" cy="1267974"/>
                      <a:chOff x="10515600" y="733292"/>
                      <a:chExt cx="1173878" cy="1267974"/>
                    </a:xfrm>
                  </p:grpSpPr>
                  <p:pic>
                    <p:nvPicPr>
                      <p:cNvPr id="1026" name="Picture 2" descr="Introduction to Single-Cell RNA-seq, Its Pipeline and Analysis | BioCode:  Learn Bioinformatics">
                        <a:extLst>
                          <a:ext uri="{FF2B5EF4-FFF2-40B4-BE49-F238E27FC236}">
                            <a16:creationId xmlns:a16="http://schemas.microsoft.com/office/drawing/2014/main" id="{2F2599DA-BEAF-4466-8FCF-A38A1B76BD6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729" t="62649" r="79821"/>
                      <a:stretch/>
                    </p:blipFill>
                    <p:spPr bwMode="auto">
                      <a:xfrm>
                        <a:off x="10515600" y="733292"/>
                        <a:ext cx="1173878" cy="126797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593941B2-A10F-4F1C-B7C2-4032E10598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059297" y="733292"/>
                        <a:ext cx="160638" cy="144038"/>
                      </a:xfrm>
                      <a:prstGeom prst="rect">
                        <a:avLst/>
                      </a:prstGeom>
                      <a:solidFill>
                        <a:srgbClr val="F7FDFE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</p:grpSp>
                <p:grpSp>
                  <p:nvGrpSpPr>
                    <p:cNvPr id="1035" name="Groupe 1034">
                      <a:extLst>
                        <a:ext uri="{FF2B5EF4-FFF2-40B4-BE49-F238E27FC236}">
                          <a16:creationId xmlns:a16="http://schemas.microsoft.com/office/drawing/2014/main" id="{682234EA-F8A8-447A-958B-CB07D0E798D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283277" y="1519883"/>
                      <a:ext cx="337354" cy="1568596"/>
                      <a:chOff x="10283277" y="1544595"/>
                      <a:chExt cx="337354" cy="1568596"/>
                    </a:xfrm>
                  </p:grpSpPr>
                  <p:cxnSp>
                    <p:nvCxnSpPr>
                      <p:cNvPr id="61" name="Connecteur droit avec flèche 60">
                        <a:extLst>
                          <a:ext uri="{FF2B5EF4-FFF2-40B4-BE49-F238E27FC236}">
                            <a16:creationId xmlns:a16="http://schemas.microsoft.com/office/drawing/2014/main" id="{B34E9A55-F5E3-487A-BF81-481B2EAB5C9F}"/>
                          </a:ext>
                        </a:extLst>
                      </p:cNvPr>
                      <p:cNvCxnSpPr>
                        <a:cxnSpLocks/>
                        <a:endCxn id="19" idx="3"/>
                      </p:cNvCxnSpPr>
                      <p:nvPr/>
                    </p:nvCxnSpPr>
                    <p:spPr>
                      <a:xfrm flipH="1" flipV="1">
                        <a:off x="10283277" y="3113191"/>
                        <a:ext cx="337354" cy="0"/>
                      </a:xfrm>
                      <a:prstGeom prst="straightConnector1">
                        <a:avLst/>
                      </a:prstGeom>
                      <a:ln w="38100">
                        <a:solidFill>
                          <a:srgbClr val="A5A5A5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29" name="Connecteur droit 1028">
                        <a:extLst>
                          <a:ext uri="{FF2B5EF4-FFF2-40B4-BE49-F238E27FC236}">
                            <a16:creationId xmlns:a16="http://schemas.microsoft.com/office/drawing/2014/main" id="{B6FD71F3-C308-459E-8222-80165BE68E9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10602097" y="1544595"/>
                        <a:ext cx="0" cy="1568596"/>
                      </a:xfrm>
                      <a:prstGeom prst="line">
                        <a:avLst/>
                      </a:prstGeom>
                      <a:ln w="38100">
                        <a:solidFill>
                          <a:srgbClr val="A5A5A5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33" name="Connecteur droit 1032">
                        <a:extLst>
                          <a:ext uri="{FF2B5EF4-FFF2-40B4-BE49-F238E27FC236}">
                            <a16:creationId xmlns:a16="http://schemas.microsoft.com/office/drawing/2014/main" id="{427BE3DB-05FC-45BA-8E74-DD51725E7848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10395233" y="1563129"/>
                        <a:ext cx="219220" cy="0"/>
                      </a:xfrm>
                      <a:prstGeom prst="line">
                        <a:avLst/>
                      </a:prstGeom>
                      <a:ln w="38100">
                        <a:solidFill>
                          <a:srgbClr val="A5A5A5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79" name="Groupe 78">
                      <a:extLst>
                        <a:ext uri="{FF2B5EF4-FFF2-40B4-BE49-F238E27FC236}">
                          <a16:creationId xmlns:a16="http://schemas.microsoft.com/office/drawing/2014/main" id="{CD99EBFF-87CA-4E32-871A-A2F218C6791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233236" y="1648863"/>
                      <a:ext cx="560869" cy="3166100"/>
                      <a:chOff x="10309756" y="1555995"/>
                      <a:chExt cx="161185" cy="3166100"/>
                    </a:xfrm>
                  </p:grpSpPr>
                  <p:cxnSp>
                    <p:nvCxnSpPr>
                      <p:cNvPr id="80" name="Connecteur droit avec flèche 79">
                        <a:extLst>
                          <a:ext uri="{FF2B5EF4-FFF2-40B4-BE49-F238E27FC236}">
                            <a16:creationId xmlns:a16="http://schemas.microsoft.com/office/drawing/2014/main" id="{CE5D95FB-3EE2-4D94-9A9D-0AEF86F19BD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378732" y="4701033"/>
                        <a:ext cx="92208" cy="0"/>
                      </a:xfrm>
                      <a:prstGeom prst="straightConnector1">
                        <a:avLst/>
                      </a:prstGeom>
                      <a:ln w="38100">
                        <a:solidFill>
                          <a:srgbClr val="A5A5A5"/>
                        </a:solidFill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81" name="Connecteur droit 80">
                        <a:extLst>
                          <a:ext uri="{FF2B5EF4-FFF2-40B4-BE49-F238E27FC236}">
                            <a16:creationId xmlns:a16="http://schemas.microsoft.com/office/drawing/2014/main" id="{5606AE92-2743-43A2-9354-1A7152F4FD4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10467307" y="1555995"/>
                        <a:ext cx="3633" cy="3166100"/>
                      </a:xfrm>
                      <a:prstGeom prst="line">
                        <a:avLst/>
                      </a:prstGeom>
                      <a:ln w="38100">
                        <a:solidFill>
                          <a:srgbClr val="A5A5A5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82" name="Connecteur droit 81">
                        <a:extLst>
                          <a:ext uri="{FF2B5EF4-FFF2-40B4-BE49-F238E27FC236}">
                            <a16:creationId xmlns:a16="http://schemas.microsoft.com/office/drawing/2014/main" id="{16D26F09-F4F1-4CCA-8771-941B404812C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309756" y="1574978"/>
                        <a:ext cx="161185" cy="0"/>
                      </a:xfrm>
                      <a:prstGeom prst="line">
                        <a:avLst/>
                      </a:prstGeom>
                      <a:ln w="38100">
                        <a:solidFill>
                          <a:srgbClr val="A5A5A5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046" name="Groupe 1045">
                      <a:extLst>
                        <a:ext uri="{FF2B5EF4-FFF2-40B4-BE49-F238E27FC236}">
                          <a16:creationId xmlns:a16="http://schemas.microsoft.com/office/drawing/2014/main" id="{86D8B769-AD60-4420-A9DA-0AB2413F090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923083" y="3911561"/>
                      <a:ext cx="7549978" cy="1679148"/>
                      <a:chOff x="2923083" y="3911561"/>
                      <a:chExt cx="7549978" cy="1679148"/>
                    </a:xfrm>
                  </p:grpSpPr>
                  <p:grpSp>
                    <p:nvGrpSpPr>
                      <p:cNvPr id="45" name="Groupe 44">
                        <a:extLst>
                          <a:ext uri="{FF2B5EF4-FFF2-40B4-BE49-F238E27FC236}">
                            <a16:creationId xmlns:a16="http://schemas.microsoft.com/office/drawing/2014/main" id="{AD0767D9-6CB3-4FFE-9A23-57B1C187086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923083" y="4126824"/>
                        <a:ext cx="7549978" cy="1463885"/>
                        <a:chOff x="2923083" y="4210816"/>
                        <a:chExt cx="7549978" cy="1463885"/>
                      </a:xfrm>
                    </p:grpSpPr>
                    <p:grpSp>
                      <p:nvGrpSpPr>
                        <p:cNvPr id="35" name="Groupe 34">
                          <a:extLst>
                            <a:ext uri="{FF2B5EF4-FFF2-40B4-BE49-F238E27FC236}">
                              <a16:creationId xmlns:a16="http://schemas.microsoft.com/office/drawing/2014/main" id="{3F805B2C-1C0B-46D2-885C-09A7A07E413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923083" y="4210816"/>
                          <a:ext cx="7549978" cy="1431699"/>
                          <a:chOff x="2923083" y="3741260"/>
                          <a:chExt cx="7549978" cy="1431699"/>
                        </a:xfrm>
                      </p:grpSpPr>
                      <p:grpSp>
                        <p:nvGrpSpPr>
                          <p:cNvPr id="28" name="Groupe 27">
                            <a:extLst>
                              <a:ext uri="{FF2B5EF4-FFF2-40B4-BE49-F238E27FC236}">
                                <a16:creationId xmlns:a16="http://schemas.microsoft.com/office/drawing/2014/main" id="{F5A5DB90-DBC2-406D-B6BF-3E54FFBAF52D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9134619" y="3778371"/>
                            <a:ext cx="1266792" cy="1048010"/>
                            <a:chOff x="5165124" y="3898557"/>
                            <a:chExt cx="2088292" cy="1727633"/>
                          </a:xfrm>
                        </p:grpSpPr>
                        <p:grpSp>
                          <p:nvGrpSpPr>
                            <p:cNvPr id="25" name="Groupe 24">
                              <a:extLst>
                                <a:ext uri="{FF2B5EF4-FFF2-40B4-BE49-F238E27FC236}">
                                  <a16:creationId xmlns:a16="http://schemas.microsoft.com/office/drawing/2014/main" id="{4D6508BA-EE52-4B3A-95D0-8FD757D2DA29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5165124" y="3898557"/>
                              <a:ext cx="2014992" cy="1727633"/>
                              <a:chOff x="5165124" y="3898557"/>
                              <a:chExt cx="2014992" cy="1727633"/>
                            </a:xfrm>
                          </p:grpSpPr>
                          <p:grpSp>
                            <p:nvGrpSpPr>
                              <p:cNvPr id="23" name="Groupe 22">
                                <a:extLst>
                                  <a:ext uri="{FF2B5EF4-FFF2-40B4-BE49-F238E27FC236}">
                                    <a16:creationId xmlns:a16="http://schemas.microsoft.com/office/drawing/2014/main" id="{40B50E07-AB4F-45B5-9B94-9C9BCB3A3AE1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>
                                <a:off x="5204769" y="3956869"/>
                                <a:ext cx="1975347" cy="1669321"/>
                                <a:chOff x="5204769" y="3956869"/>
                                <a:chExt cx="1975347" cy="1669321"/>
                              </a:xfrm>
                            </p:grpSpPr>
                            <p:pic>
                              <p:nvPicPr>
                                <p:cNvPr id="29" name="Picture 14">
                                  <a:extLst>
                                    <a:ext uri="{FF2B5EF4-FFF2-40B4-BE49-F238E27FC236}">
                                      <a16:creationId xmlns:a16="http://schemas.microsoft.com/office/drawing/2014/main" id="{C89CAF19-0FB4-4A2F-A0C1-CE9572D1BED6}"/>
                                    </a:ext>
                                  </a:extLst>
                                </p:cNvPr>
                                <p:cNvPicPr>
                                  <a:picLocks noChangeAspect="1" noChangeArrowheads="1"/>
                                </p:cNvPicPr>
                                <p:nvPr/>
                              </p:nvPicPr>
                              <p:blipFill rotWithShape="1">
                                <a:blip r:embed="rId7">
                                  <a:extLst>
                                    <a:ext uri="{28A0092B-C50C-407E-A947-70E740481C1C}">
                                      <a14:useLocalDpi xmlns:a14="http://schemas.microsoft.com/office/drawing/2010/main" val="0"/>
                                    </a:ext>
                                  </a:extLst>
                                </a:blip>
                                <a:srcRect t="49983" r="75601" b="25676"/>
                                <a:stretch/>
                              </p:blipFill>
                              <p:spPr bwMode="auto">
                                <a:xfrm>
                                  <a:off x="5204769" y="3956869"/>
                                  <a:ext cx="1924304" cy="1669321"/>
                                </a:xfrm>
                                <a:prstGeom prst="rect">
                                  <a:avLst/>
                                </a:prstGeom>
                                <a:noFill/>
                                <a:extLst>
                                  <a:ext uri="{909E8E84-426E-40DD-AFC4-6F175D3DCCD1}">
                                    <a14:hiddenFill xmlns:a14="http://schemas.microsoft.com/office/drawing/2010/main">
                                      <a:solidFill>
                                        <a:srgbClr val="FFFFFF"/>
                                      </a:solidFill>
                                    </a14:hiddenFill>
                                  </a:ext>
                                </a:extLst>
                              </p:spPr>
                            </p:pic>
                            <p:sp>
                              <p:nvSpPr>
                                <p:cNvPr id="22" name="Rectangle 21">
                                  <a:extLst>
                                    <a:ext uri="{FF2B5EF4-FFF2-40B4-BE49-F238E27FC236}">
                                      <a16:creationId xmlns:a16="http://schemas.microsoft.com/office/drawing/2014/main" id="{B860C80F-AFEE-4C10-98BF-E663E84D6F14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6444049" y="3956869"/>
                                  <a:ext cx="736067" cy="52899"/>
                                </a:xfrm>
                                <a:prstGeom prst="rect">
                                  <a:avLst/>
                                </a:prstGeom>
                                <a:solidFill>
                                  <a:srgbClr val="FFFFFF"/>
                                </a:solidFill>
                                <a:ln>
                                  <a:noFill/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fr-FR"/>
                                </a:p>
                              </p:txBody>
                            </p:sp>
                          </p:grpSp>
                          <p:sp>
                            <p:nvSpPr>
                              <p:cNvPr id="24" name="Rectangle 23">
                                <a:extLst>
                                  <a:ext uri="{FF2B5EF4-FFF2-40B4-BE49-F238E27FC236}">
                                    <a16:creationId xmlns:a16="http://schemas.microsoft.com/office/drawing/2014/main" id="{487F5999-280B-4CE9-9452-E4E947BAECEF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5165124" y="3898557"/>
                                <a:ext cx="253314" cy="179173"/>
                              </a:xfrm>
                              <a:prstGeom prst="rect">
                                <a:avLst/>
                              </a:prstGeom>
                              <a:solidFill>
                                <a:srgbClr val="FFFFFF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fr-FR"/>
                              </a:p>
                            </p:txBody>
                          </p:sp>
                        </p:grpSp>
                        <p:sp>
                          <p:nvSpPr>
                            <p:cNvPr id="27" name="Rectangle 26">
                              <a:extLst>
                                <a:ext uri="{FF2B5EF4-FFF2-40B4-BE49-F238E27FC236}">
                                  <a16:creationId xmlns:a16="http://schemas.microsoft.com/office/drawing/2014/main" id="{5C777F61-9876-49BA-9E44-F52CAAC88B5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6950676" y="4769708"/>
                              <a:ext cx="302740" cy="790833"/>
                            </a:xfrm>
                            <a:prstGeom prst="rect">
                              <a:avLst/>
                            </a:prstGeom>
                            <a:solidFill>
                              <a:srgbClr val="FFFFFF"/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fr-FR"/>
                            </a:p>
                          </p:txBody>
                        </p:sp>
                      </p:grpSp>
                      <p:pic>
                        <p:nvPicPr>
                          <p:cNvPr id="38" name="Picture 14">
                            <a:extLst>
                              <a:ext uri="{FF2B5EF4-FFF2-40B4-BE49-F238E27FC236}">
                                <a16:creationId xmlns:a16="http://schemas.microsoft.com/office/drawing/2014/main" id="{C4D1908B-4618-4D12-9CD9-08D352956F89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 rotWithShape="1">
                          <a:blip r:embed="rId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48930" r="29605" b="78641"/>
                          <a:stretch/>
                        </p:blipFill>
                        <p:spPr bwMode="auto">
                          <a:xfrm>
                            <a:off x="4563804" y="3845833"/>
                            <a:ext cx="1253744" cy="1084826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  <p:grpSp>
                        <p:nvGrpSpPr>
                          <p:cNvPr id="31" name="Groupe 30">
                            <a:extLst>
                              <a:ext uri="{FF2B5EF4-FFF2-40B4-BE49-F238E27FC236}">
                                <a16:creationId xmlns:a16="http://schemas.microsoft.com/office/drawing/2014/main" id="{22222D36-A57D-49B6-9285-2CDFD5B958BF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080736" y="3813745"/>
                            <a:ext cx="1356889" cy="1215264"/>
                            <a:chOff x="3305432" y="3778371"/>
                            <a:chExt cx="1722928" cy="1543096"/>
                          </a:xfrm>
                        </p:grpSpPr>
                        <p:pic>
                          <p:nvPicPr>
                            <p:cNvPr id="40" name="Picture 2">
                              <a:extLst>
                                <a:ext uri="{FF2B5EF4-FFF2-40B4-BE49-F238E27FC236}">
                                  <a16:creationId xmlns:a16="http://schemas.microsoft.com/office/drawing/2014/main" id="{6E3397EC-75B9-4833-BF6A-66C66BA1F1F9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 rotWithShape="1">
                            <a:blip r:embed="rId8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t="55904" r="69222" b="21892"/>
                            <a:stretch/>
                          </p:blipFill>
                          <p:spPr bwMode="auto">
                            <a:xfrm>
                              <a:off x="3341191" y="3798743"/>
                              <a:ext cx="1687169" cy="1522724"/>
                            </a:xfrm>
                            <a:prstGeom prst="rect">
                              <a:avLst/>
                            </a:prstGeom>
                            <a:noFill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</a:extLst>
                          </p:spPr>
                        </p:pic>
                        <p:sp>
                          <p:nvSpPr>
                            <p:cNvPr id="30" name="Ellipse 29">
                              <a:extLst>
                                <a:ext uri="{FF2B5EF4-FFF2-40B4-BE49-F238E27FC236}">
                                  <a16:creationId xmlns:a16="http://schemas.microsoft.com/office/drawing/2014/main" id="{8313D387-64C2-4232-8779-FF802EF00FD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3305432" y="3778371"/>
                              <a:ext cx="138174" cy="108689"/>
                            </a:xfrm>
                            <a:prstGeom prst="ellipse">
                              <a:avLst/>
                            </a:prstGeom>
                            <a:solidFill>
                              <a:srgbClr val="FFFFFF"/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fr-FR"/>
                            </a:p>
                          </p:txBody>
                        </p:sp>
                      </p:grpSp>
                      <p:sp>
                        <p:nvSpPr>
                          <p:cNvPr id="32" name="Rectangle : coins arrondis 31">
                            <a:extLst>
                              <a:ext uri="{FF2B5EF4-FFF2-40B4-BE49-F238E27FC236}">
                                <a16:creationId xmlns:a16="http://schemas.microsoft.com/office/drawing/2014/main" id="{7A4AD099-DE03-49DA-95B9-B2196F47AF9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923083" y="3741260"/>
                            <a:ext cx="7549978" cy="1431699"/>
                          </a:xfrm>
                          <a:prstGeom prst="roundRect">
                            <a:avLst/>
                          </a:prstGeom>
                          <a:noFill/>
                          <a:ln w="19050">
                            <a:solidFill>
                              <a:srgbClr val="A5A5A5"/>
                            </a:solidFill>
                          </a:ln>
                        </p:spPr>
                        <p:style>
                          <a:lnRef idx="2">
                            <a:schemeClr val="accent3">
                              <a:shade val="50000"/>
                            </a:schemeClr>
                          </a:lnRef>
                          <a:fillRef idx="1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fr-FR"/>
                          </a:p>
                        </p:txBody>
                      </p:sp>
                    </p:grpSp>
                    <p:sp>
                      <p:nvSpPr>
                        <p:cNvPr id="59" name="ZoneTexte 58">
                          <a:extLst>
                            <a:ext uri="{FF2B5EF4-FFF2-40B4-BE49-F238E27FC236}">
                              <a16:creationId xmlns:a16="http://schemas.microsoft.com/office/drawing/2014/main" id="{D73E9B5D-F8E5-45DA-87C2-88742B51968E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3174373" y="5397702"/>
                          <a:ext cx="1147173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200" dirty="0">
                              <a:latin typeface="Bahnschrift SemiLight Condensed" panose="020B0502040204020203" pitchFamily="34" charset="0"/>
                            </a:rPr>
                            <a:t>Regulatory motifs</a:t>
                          </a:r>
                          <a:endParaRPr lang="fr-FR" sz="1200" dirty="0">
                            <a:latin typeface="Bahnschrift SemiLight Condensed" panose="020B0502040204020203" pitchFamily="34" charset="0"/>
                          </a:endParaRPr>
                        </a:p>
                      </p:txBody>
                    </p:sp>
                    <p:sp>
                      <p:nvSpPr>
                        <p:cNvPr id="60" name="ZoneTexte 59">
                          <a:extLst>
                            <a:ext uri="{FF2B5EF4-FFF2-40B4-BE49-F238E27FC236}">
                              <a16:creationId xmlns:a16="http://schemas.microsoft.com/office/drawing/2014/main" id="{2D364282-B729-4B5C-A43A-8C767397DD52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4676143" y="5381609"/>
                          <a:ext cx="1419857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200" dirty="0">
                              <a:latin typeface="Bahnschrift SemiLight Condensed" panose="020B0502040204020203" pitchFamily="34" charset="0"/>
                            </a:rPr>
                            <a:t>Chromatin accessibility</a:t>
                          </a:r>
                          <a:endParaRPr lang="fr-FR" sz="1200" dirty="0">
                            <a:latin typeface="Bahnschrift SemiLight Condensed" panose="020B0502040204020203" pitchFamily="34" charset="0"/>
                          </a:endParaRPr>
                        </a:p>
                      </p:txBody>
                    </p:sp>
                    <p:sp>
                      <p:nvSpPr>
                        <p:cNvPr id="62" name="ZoneTexte 61">
                          <a:extLst>
                            <a:ext uri="{FF2B5EF4-FFF2-40B4-BE49-F238E27FC236}">
                              <a16:creationId xmlns:a16="http://schemas.microsoft.com/office/drawing/2014/main" id="{CB771B6E-80E3-440D-B588-AAEE11D4AA2C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631168" y="5354086"/>
                          <a:ext cx="2316408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200" dirty="0">
                              <a:latin typeface="Bahnschrift SemiLight Condensed" panose="020B0502040204020203" pitchFamily="34" charset="0"/>
                            </a:rPr>
                            <a:t>scATAC-seq tracks (marker accessibility)</a:t>
                          </a:r>
                          <a:endParaRPr lang="fr-FR" sz="1200" dirty="0">
                            <a:latin typeface="Bahnschrift SemiLight Condensed" panose="020B0502040204020203" pitchFamily="34" charset="0"/>
                          </a:endParaRPr>
                        </a:p>
                      </p:txBody>
                    </p:sp>
                    <p:sp>
                      <p:nvSpPr>
                        <p:cNvPr id="63" name="ZoneTexte 62">
                          <a:extLst>
                            <a:ext uri="{FF2B5EF4-FFF2-40B4-BE49-F238E27FC236}">
                              <a16:creationId xmlns:a16="http://schemas.microsoft.com/office/drawing/2014/main" id="{0DC3B82F-4CEA-4E09-B01B-2FADBBDC397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9143969" y="5310814"/>
                          <a:ext cx="1257442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200" dirty="0">
                              <a:latin typeface="Bahnschrift SemiLight Condensed" panose="020B0502040204020203" pitchFamily="34" charset="0"/>
                            </a:rPr>
                            <a:t>Chromatin potential</a:t>
                          </a:r>
                          <a:endParaRPr lang="fr-FR" sz="1200" dirty="0">
                            <a:latin typeface="Bahnschrift SemiLight Condensed" panose="020B0502040204020203" pitchFamily="34" charset="0"/>
                          </a:endParaRPr>
                        </a:p>
                      </p:txBody>
                    </p:sp>
                  </p:grpSp>
                  <p:sp>
                    <p:nvSpPr>
                      <p:cNvPr id="88" name="ZoneTexte 87">
                        <a:extLst>
                          <a:ext uri="{FF2B5EF4-FFF2-40B4-BE49-F238E27FC236}">
                            <a16:creationId xmlns:a16="http://schemas.microsoft.com/office/drawing/2014/main" id="{3AFDEFFC-156E-4E67-BEE1-78C7064D0BF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080736" y="3911561"/>
                        <a:ext cx="1419857" cy="24622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000" dirty="0">
                            <a:latin typeface="Bahnschrift SemiLight Condensed" panose="020B0502040204020203" pitchFamily="34" charset="0"/>
                          </a:rPr>
                          <a:t>Sai Ma et al., 2020</a:t>
                        </a:r>
                        <a:endParaRPr lang="fr-FR" sz="1000" dirty="0">
                          <a:latin typeface="Bahnschrift SemiLight Condensed" panose="020B0502040204020203" pitchFamily="34" charset="0"/>
                        </a:endParaRPr>
                      </a:p>
                    </p:txBody>
                  </p:sp>
                </p:grpSp>
                <p:grpSp>
                  <p:nvGrpSpPr>
                    <p:cNvPr id="1045" name="Groupe 1044">
                      <a:extLst>
                        <a:ext uri="{FF2B5EF4-FFF2-40B4-BE49-F238E27FC236}">
                          <a16:creationId xmlns:a16="http://schemas.microsoft.com/office/drawing/2014/main" id="{D72B181C-533C-4951-9F4A-C65E5D44BAE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076954" y="2235193"/>
                      <a:ext cx="6206323" cy="1551741"/>
                      <a:chOff x="4076954" y="2235193"/>
                      <a:chExt cx="6206323" cy="1551741"/>
                    </a:xfrm>
                  </p:grpSpPr>
                  <p:grpSp>
                    <p:nvGrpSpPr>
                      <p:cNvPr id="20" name="Groupe 19">
                        <a:extLst>
                          <a:ext uri="{FF2B5EF4-FFF2-40B4-BE49-F238E27FC236}">
                            <a16:creationId xmlns:a16="http://schemas.microsoft.com/office/drawing/2014/main" id="{FE07DB0D-58BC-4673-8FBC-1E868B95017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076954" y="2439447"/>
                        <a:ext cx="6206323" cy="1347487"/>
                        <a:chOff x="4102443" y="2552443"/>
                        <a:chExt cx="6206323" cy="1347487"/>
                      </a:xfrm>
                    </p:grpSpPr>
                    <p:pic>
                      <p:nvPicPr>
                        <p:cNvPr id="18" name="Picture 2" descr="Introduction to Single-Cell RNA-seq, Its Pipeline and Analysis | BioCode:  Learn Bioinformatics">
                          <a:extLst>
                            <a:ext uri="{FF2B5EF4-FFF2-40B4-BE49-F238E27FC236}">
                              <a16:creationId xmlns:a16="http://schemas.microsoft.com/office/drawing/2014/main" id="{C900687C-0A05-46A3-9B8A-09D2329934A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 rotWithShape="1"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28894" t="5502" r="44800" b="66568"/>
                        <a:stretch/>
                      </p:blipFill>
                      <p:spPr bwMode="auto">
                        <a:xfrm>
                          <a:off x="8922586" y="2584350"/>
                          <a:ext cx="1386180" cy="82790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grpSp>
                      <p:nvGrpSpPr>
                        <p:cNvPr id="16" name="Groupe 15">
                          <a:extLst>
                            <a:ext uri="{FF2B5EF4-FFF2-40B4-BE49-F238E27FC236}">
                              <a16:creationId xmlns:a16="http://schemas.microsoft.com/office/drawing/2014/main" id="{ED1A1935-AB1A-413E-8F47-D6E24193E8E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516943" y="2552444"/>
                          <a:ext cx="1456122" cy="876556"/>
                          <a:chOff x="3489853" y="2791855"/>
                          <a:chExt cx="1785553" cy="1100523"/>
                        </a:xfrm>
                      </p:grpSpPr>
                      <p:pic>
                        <p:nvPicPr>
                          <p:cNvPr id="1030" name="Picture 6" descr="PDF] Single-cell transcriptome sequencing: recent advances and remaining  challenges | Semantic Scholar">
                            <a:extLst>
                              <a:ext uri="{FF2B5EF4-FFF2-40B4-BE49-F238E27FC236}">
                                <a16:creationId xmlns:a16="http://schemas.microsoft.com/office/drawing/2014/main" id="{60D22F75-C806-48B4-9161-F6CBB5395713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 rotWithShape="1">
                          <a:blip r:embed="rId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31343" t="4837" r="39378" b="68555"/>
                          <a:stretch/>
                        </p:blipFill>
                        <p:spPr bwMode="auto">
                          <a:xfrm>
                            <a:off x="3489853" y="2872945"/>
                            <a:ext cx="1785553" cy="1019433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  <p:sp>
                        <p:nvSpPr>
                          <p:cNvPr id="15" name="Rectangle 14">
                            <a:extLst>
                              <a:ext uri="{FF2B5EF4-FFF2-40B4-BE49-F238E27FC236}">
                                <a16:creationId xmlns:a16="http://schemas.microsoft.com/office/drawing/2014/main" id="{C95BC0F6-41AC-41F4-8DC3-361DDF0A43D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546389" y="2791855"/>
                            <a:ext cx="525162" cy="161410"/>
                          </a:xfrm>
                          <a:prstGeom prst="rect">
                            <a:avLst/>
                          </a:prstGeom>
                          <a:solidFill>
                            <a:srgbClr val="FFFFFF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fr-FR"/>
                          </a:p>
                        </p:txBody>
                      </p:sp>
                    </p:grpSp>
                    <p:pic>
                      <p:nvPicPr>
                        <p:cNvPr id="1032" name="Picture 8" descr="PDF] Single-cell transcriptome sequencing: recent advances and remaining  challenges | Semantic Scholar">
                          <a:extLst>
                            <a:ext uri="{FF2B5EF4-FFF2-40B4-BE49-F238E27FC236}">
                              <a16:creationId xmlns:a16="http://schemas.microsoft.com/office/drawing/2014/main" id="{52E594D2-64A9-4FB9-A240-BEE78DAFE91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 rotWithShape="1"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63823" t="42453" b="26874"/>
                        <a:stretch/>
                      </p:blipFill>
                      <p:spPr bwMode="auto">
                        <a:xfrm>
                          <a:off x="5655764" y="2601097"/>
                          <a:ext cx="1861179" cy="991448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pic>
                      <p:nvPicPr>
                        <p:cNvPr id="1036" name="Picture 12" descr="Single-cell network biology for resolving cellular heterogeneity in human  diseases | Experimental &amp; Molecular Medicine">
                          <a:extLst>
                            <a:ext uri="{FF2B5EF4-FFF2-40B4-BE49-F238E27FC236}">
                              <a16:creationId xmlns:a16="http://schemas.microsoft.com/office/drawing/2014/main" id="{39E11825-B533-43C2-A379-3063A3A48CD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 rotWithShape="1"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40862" t="48378" r="34918" b="32252"/>
                        <a:stretch/>
                      </p:blipFill>
                      <p:spPr bwMode="auto">
                        <a:xfrm>
                          <a:off x="4347035" y="2681006"/>
                          <a:ext cx="1211816" cy="103833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sp>
                      <p:nvSpPr>
                        <p:cNvPr id="19" name="Rectangle : coins arrondis 18">
                          <a:extLst>
                            <a:ext uri="{FF2B5EF4-FFF2-40B4-BE49-F238E27FC236}">
                              <a16:creationId xmlns:a16="http://schemas.microsoft.com/office/drawing/2014/main" id="{D4DE4BF3-C3DE-413F-9463-3DDE58BA78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02443" y="2552443"/>
                          <a:ext cx="6206323" cy="1347487"/>
                        </a:xfrm>
                        <a:prstGeom prst="roundRect">
                          <a:avLst/>
                        </a:prstGeom>
                        <a:noFill/>
                        <a:ln w="19050">
                          <a:solidFill>
                            <a:srgbClr val="A5A5A5"/>
                          </a:solidFill>
                        </a:ln>
                      </p:spPr>
                      <p:style>
                        <a:lnRef idx="2">
                          <a:schemeClr val="accent3">
                            <a:shade val="50000"/>
                          </a:schemeClr>
                        </a:lnRef>
                        <a:fillRef idx="1">
                          <a:schemeClr val="accent3"/>
                        </a:fillRef>
                        <a:effectRef idx="0">
                          <a:schemeClr val="accent3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fr-FR"/>
                        </a:p>
                      </p:txBody>
                    </p:sp>
                  </p:grpSp>
                  <p:sp>
                    <p:nvSpPr>
                      <p:cNvPr id="89" name="ZoneTexte 88">
                        <a:extLst>
                          <a:ext uri="{FF2B5EF4-FFF2-40B4-BE49-F238E27FC236}">
                            <a16:creationId xmlns:a16="http://schemas.microsoft.com/office/drawing/2014/main" id="{EB3B585A-5940-43B5-A17C-2F114289AEB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144025" y="2235193"/>
                        <a:ext cx="1951973" cy="24622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000" dirty="0">
                            <a:latin typeface="Bahnschrift SemiLight Condensed" panose="020B0502040204020203" pitchFamily="34" charset="0"/>
                          </a:rPr>
                          <a:t>Serena Liu et al., 2016, Junha Cha., 2020</a:t>
                        </a:r>
                        <a:endParaRPr lang="fr-FR" sz="1000" dirty="0">
                          <a:latin typeface="Bahnschrift SemiLight Condensed" panose="020B0502040204020203" pitchFamily="34" charset="0"/>
                        </a:endParaRPr>
                      </a:p>
                    </p:txBody>
                  </p:sp>
                </p:grpSp>
              </p:grpSp>
              <p:grpSp>
                <p:nvGrpSpPr>
                  <p:cNvPr id="1044" name="Groupe 1043">
                    <a:extLst>
                      <a:ext uri="{FF2B5EF4-FFF2-40B4-BE49-F238E27FC236}">
                        <a16:creationId xmlns:a16="http://schemas.microsoft.com/office/drawing/2014/main" id="{C849B290-A76E-4486-89C9-0B701ABD2C36}"/>
                      </a:ext>
                    </a:extLst>
                  </p:cNvPr>
                  <p:cNvGrpSpPr/>
                  <p:nvPr/>
                </p:nvGrpSpPr>
                <p:grpSpPr>
                  <a:xfrm>
                    <a:off x="716692" y="331407"/>
                    <a:ext cx="8489092" cy="1880452"/>
                    <a:chOff x="716692" y="331407"/>
                    <a:chExt cx="8489092" cy="1880452"/>
                  </a:xfrm>
                </p:grpSpPr>
                <p:sp>
                  <p:nvSpPr>
                    <p:cNvPr id="14" name="Rectangle : coins arrondis 13">
                      <a:extLst>
                        <a:ext uri="{FF2B5EF4-FFF2-40B4-BE49-F238E27FC236}">
                          <a16:creationId xmlns:a16="http://schemas.microsoft.com/office/drawing/2014/main" id="{2C3ED2EF-249E-41EC-9233-17A79CF8CA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692" y="542539"/>
                      <a:ext cx="8489092" cy="1669320"/>
                    </a:xfrm>
                    <a:prstGeom prst="roundRect">
                      <a:avLst/>
                    </a:prstGeom>
                    <a:noFill/>
                    <a:ln w="19050">
                      <a:solidFill>
                        <a:srgbClr val="A5A5A5"/>
                      </a:solidFill>
                    </a:ln>
                  </p:spPr>
                  <p:style>
                    <a:lnRef idx="2">
                      <a:schemeClr val="accent3">
                        <a:shade val="50000"/>
                      </a:schemeClr>
                    </a:lnRef>
                    <a:fillRef idx="1">
                      <a:schemeClr val="accent3"/>
                    </a:fillRef>
                    <a:effectRef idx="0">
                      <a:schemeClr val="accent3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90" name="ZoneTexte 89">
                      <a:extLst>
                        <a:ext uri="{FF2B5EF4-FFF2-40B4-BE49-F238E27FC236}">
                          <a16:creationId xmlns:a16="http://schemas.microsoft.com/office/drawing/2014/main" id="{4312335E-5B58-42CA-85F9-28612407394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28228" y="331407"/>
                      <a:ext cx="7238573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dirty="0">
                          <a:latin typeface="Bahnschrift SemiLight Condensed" panose="020B0502040204020203" pitchFamily="34" charset="0"/>
                        </a:rPr>
                        <a:t>Shaked S. et al., 2021. </a:t>
                      </a:r>
                      <a:r>
                        <a:rPr lang="en-US" sz="1000" b="0" i="0" dirty="0">
                          <a:solidFill>
                            <a:srgbClr val="212121"/>
                          </a:solidFill>
                          <a:effectLst/>
                          <a:latin typeface="Bahnschrift SemiLight Condensed" panose="020B0502040204020203" pitchFamily="34" charset="0"/>
                        </a:rPr>
                        <a:t>Luecken MD et al., 2019. Cheng C. et al., 2023. https://holab-hku.github.io/Fundamental-scRNA/background.html  </a:t>
                      </a:r>
                      <a:endParaRPr lang="fr-FR" sz="1000" dirty="0">
                        <a:latin typeface="Bahnschrift SemiLight Condensed" panose="020B0502040204020203" pitchFamily="34" charset="0"/>
                      </a:endParaRPr>
                    </a:p>
                  </p:txBody>
                </p:sp>
              </p:grpSp>
            </p:grpSp>
            <p:cxnSp>
              <p:nvCxnSpPr>
                <p:cNvPr id="41" name="Connecteur droit avec flèche 40">
                  <a:extLst>
                    <a:ext uri="{FF2B5EF4-FFF2-40B4-BE49-F238E27FC236}">
                      <a16:creationId xmlns:a16="http://schemas.microsoft.com/office/drawing/2014/main" id="{386D9E7A-2CCB-486A-9788-E0B81AC01A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948636" y="3290281"/>
                  <a:ext cx="0" cy="1057359"/>
                </a:xfrm>
                <a:prstGeom prst="straightConnector1">
                  <a:avLst/>
                </a:prstGeom>
                <a:ln w="1270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881425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44">
            <a:extLst>
              <a:ext uri="{FF2B5EF4-FFF2-40B4-BE49-F238E27FC236}">
                <a16:creationId xmlns:a16="http://schemas.microsoft.com/office/drawing/2014/main" id="{2FE9E954-7199-44FD-9A10-0DBDC936C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543" y="874058"/>
            <a:ext cx="341278" cy="215154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C550CFF9-D5C2-45AB-89A8-3594E7412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878" y="865093"/>
            <a:ext cx="341278" cy="215154"/>
          </a:xfrm>
          <a:prstGeom prst="rect">
            <a:avLst/>
          </a:prstGeom>
        </p:spPr>
      </p:pic>
      <p:pic>
        <p:nvPicPr>
          <p:cNvPr id="49" name="Image 48">
            <a:extLst>
              <a:ext uri="{FF2B5EF4-FFF2-40B4-BE49-F238E27FC236}">
                <a16:creationId xmlns:a16="http://schemas.microsoft.com/office/drawing/2014/main" id="{016E73DD-29EC-439C-95DA-73C289EE3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260" y="795617"/>
            <a:ext cx="341278" cy="215154"/>
          </a:xfrm>
          <a:prstGeom prst="rect">
            <a:avLst/>
          </a:prstGeom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3125CD58-E890-4AEC-8744-E09404535B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582"/>
          <a:stretch/>
        </p:blipFill>
        <p:spPr>
          <a:xfrm>
            <a:off x="5799233" y="5466370"/>
            <a:ext cx="1603371" cy="955089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E14C2E41-4602-462A-BD39-CF804FCB85DC}"/>
              </a:ext>
            </a:extLst>
          </p:cNvPr>
          <p:cNvSpPr txBox="1"/>
          <p:nvPr/>
        </p:nvSpPr>
        <p:spPr>
          <a:xfrm>
            <a:off x="5647764" y="6500317"/>
            <a:ext cx="1862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rgbClr val="29313D"/>
                </a:solidFill>
                <a:latin typeface="Bahnschrift SemiLight Condensed" panose="020B0502040204020203" pitchFamily="34" charset="0"/>
              </a:rPr>
              <a:t>Gene S</a:t>
            </a:r>
            <a:r>
              <a:rPr lang="fr-FR" sz="1200" b="0" i="0" dirty="0">
                <a:solidFill>
                  <a:srgbClr val="29313D"/>
                </a:solidFill>
                <a:effectLst/>
                <a:latin typeface="Bahnschrift SemiLight Condensed" panose="020B0502040204020203" pitchFamily="34" charset="0"/>
              </a:rPr>
              <a:t>patiotemporal expression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0E7DBA5C-C552-4710-BF73-E7B328C3AF95}"/>
              </a:ext>
            </a:extLst>
          </p:cNvPr>
          <p:cNvSpPr txBox="1"/>
          <p:nvPr/>
        </p:nvSpPr>
        <p:spPr>
          <a:xfrm>
            <a:off x="934952" y="-33620"/>
            <a:ext cx="72385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ahnschrift SemiLight Condensed" panose="020B0502040204020203" pitchFamily="34" charset="0"/>
              </a:rPr>
              <a:t>Shaked S. et al., 2021. 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Bahnschrift SemiLight Condensed" panose="020B0502040204020203" pitchFamily="34" charset="0"/>
              </a:rPr>
              <a:t>Luecken MD et al., 2019. Cheng C. et al., 2023. https://holab-hku.github.io/Fundamental-scRNA/background.html  </a:t>
            </a:r>
            <a:endParaRPr lang="fr-FR" sz="1000" dirty="0">
              <a:latin typeface="Bahnschrift SemiLight Condensed" panose="020B0502040204020203" pitchFamily="34" charset="0"/>
            </a:endParaRP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266535AB-6A63-4181-8120-CE500EA99ABA}"/>
              </a:ext>
            </a:extLst>
          </p:cNvPr>
          <p:cNvSpPr txBox="1"/>
          <p:nvPr/>
        </p:nvSpPr>
        <p:spPr>
          <a:xfrm>
            <a:off x="3543300" y="1432112"/>
            <a:ext cx="27969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Bahnschrift SemiLight Condensed" panose="020B0502040204020203" pitchFamily="34" charset="0"/>
              </a:rPr>
              <a:t>Library preparation</a:t>
            </a:r>
            <a:endParaRPr lang="fr-FR" sz="1200" dirty="0">
              <a:latin typeface="Bahnschrift SemiLight Condensed" panose="020B0502040204020203" pitchFamily="34" charset="0"/>
            </a:endParaRPr>
          </a:p>
        </p:txBody>
      </p:sp>
      <p:grpSp>
        <p:nvGrpSpPr>
          <p:cNvPr id="74" name="Groupe 73">
            <a:extLst>
              <a:ext uri="{FF2B5EF4-FFF2-40B4-BE49-F238E27FC236}">
                <a16:creationId xmlns:a16="http://schemas.microsoft.com/office/drawing/2014/main" id="{797550A9-2DC8-4EE5-BDB0-DA2EB7BC2CC1}"/>
              </a:ext>
            </a:extLst>
          </p:cNvPr>
          <p:cNvGrpSpPr/>
          <p:nvPr/>
        </p:nvGrpSpPr>
        <p:grpSpPr>
          <a:xfrm>
            <a:off x="383241" y="0"/>
            <a:ext cx="10546224" cy="6851276"/>
            <a:chOff x="383241" y="0"/>
            <a:chExt cx="10546224" cy="6851276"/>
          </a:xfrm>
        </p:grpSpPr>
        <p:grpSp>
          <p:nvGrpSpPr>
            <p:cNvPr id="70" name="Groupe 69">
              <a:extLst>
                <a:ext uri="{FF2B5EF4-FFF2-40B4-BE49-F238E27FC236}">
                  <a16:creationId xmlns:a16="http://schemas.microsoft.com/office/drawing/2014/main" id="{C2BDE4C2-729C-4EF7-AFF9-F74263CD9585}"/>
                </a:ext>
              </a:extLst>
            </p:cNvPr>
            <p:cNvGrpSpPr/>
            <p:nvPr/>
          </p:nvGrpSpPr>
          <p:grpSpPr>
            <a:xfrm>
              <a:off x="383241" y="0"/>
              <a:ext cx="10546224" cy="6851276"/>
              <a:chOff x="383241" y="0"/>
              <a:chExt cx="10546224" cy="6851276"/>
            </a:xfrm>
          </p:grpSpPr>
          <p:grpSp>
            <p:nvGrpSpPr>
              <p:cNvPr id="65" name="Groupe 64">
                <a:extLst>
                  <a:ext uri="{FF2B5EF4-FFF2-40B4-BE49-F238E27FC236}">
                    <a16:creationId xmlns:a16="http://schemas.microsoft.com/office/drawing/2014/main" id="{F55D65DD-50C9-4FE2-AF14-BFC61E3BA1D8}"/>
                  </a:ext>
                </a:extLst>
              </p:cNvPr>
              <p:cNvGrpSpPr/>
              <p:nvPr/>
            </p:nvGrpSpPr>
            <p:grpSpPr>
              <a:xfrm>
                <a:off x="383241" y="0"/>
                <a:ext cx="10546224" cy="6851276"/>
                <a:chOff x="383241" y="0"/>
                <a:chExt cx="10546224" cy="6851276"/>
              </a:xfrm>
            </p:grpSpPr>
            <p:grpSp>
              <p:nvGrpSpPr>
                <p:cNvPr id="63" name="Groupe 62">
                  <a:extLst>
                    <a:ext uri="{FF2B5EF4-FFF2-40B4-BE49-F238E27FC236}">
                      <a16:creationId xmlns:a16="http://schemas.microsoft.com/office/drawing/2014/main" id="{07B39344-92BA-4C79-8DD1-A28667C69A8F}"/>
                    </a:ext>
                  </a:extLst>
                </p:cNvPr>
                <p:cNvGrpSpPr/>
                <p:nvPr/>
              </p:nvGrpSpPr>
              <p:grpSpPr>
                <a:xfrm>
                  <a:off x="383241" y="0"/>
                  <a:ext cx="10546224" cy="6851276"/>
                  <a:chOff x="383241" y="0"/>
                  <a:chExt cx="10546224" cy="6851276"/>
                </a:xfrm>
              </p:grpSpPr>
              <p:grpSp>
                <p:nvGrpSpPr>
                  <p:cNvPr id="59" name="Groupe 58">
                    <a:extLst>
                      <a:ext uri="{FF2B5EF4-FFF2-40B4-BE49-F238E27FC236}">
                        <a16:creationId xmlns:a16="http://schemas.microsoft.com/office/drawing/2014/main" id="{4B4808F3-834A-4E9E-A29D-E9E36294C73D}"/>
                      </a:ext>
                    </a:extLst>
                  </p:cNvPr>
                  <p:cNvGrpSpPr/>
                  <p:nvPr/>
                </p:nvGrpSpPr>
                <p:grpSpPr>
                  <a:xfrm>
                    <a:off x="383241" y="0"/>
                    <a:ext cx="10546224" cy="6851276"/>
                    <a:chOff x="383241" y="0"/>
                    <a:chExt cx="10546224" cy="6851276"/>
                  </a:xfrm>
                </p:grpSpPr>
                <p:grpSp>
                  <p:nvGrpSpPr>
                    <p:cNvPr id="57" name="Groupe 56">
                      <a:extLst>
                        <a:ext uri="{FF2B5EF4-FFF2-40B4-BE49-F238E27FC236}">
                          <a16:creationId xmlns:a16="http://schemas.microsoft.com/office/drawing/2014/main" id="{B0B3CCF7-E495-4EFE-B78D-1CFFB619047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3241" y="0"/>
                      <a:ext cx="10542494" cy="6851276"/>
                      <a:chOff x="383241" y="0"/>
                      <a:chExt cx="10542494" cy="6851276"/>
                    </a:xfrm>
                  </p:grpSpPr>
                  <p:grpSp>
                    <p:nvGrpSpPr>
                      <p:cNvPr id="55" name="Groupe 54">
                        <a:extLst>
                          <a:ext uri="{FF2B5EF4-FFF2-40B4-BE49-F238E27FC236}">
                            <a16:creationId xmlns:a16="http://schemas.microsoft.com/office/drawing/2014/main" id="{BDDFA3A8-5B05-4CD7-B07B-7FB62F183E3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3241" y="0"/>
                        <a:ext cx="10542494" cy="6851276"/>
                        <a:chOff x="383241" y="0"/>
                        <a:chExt cx="10542494" cy="6851276"/>
                      </a:xfrm>
                    </p:grpSpPr>
                    <p:grpSp>
                      <p:nvGrpSpPr>
                        <p:cNvPr id="51" name="Groupe 50">
                          <a:extLst>
                            <a:ext uri="{FF2B5EF4-FFF2-40B4-BE49-F238E27FC236}">
                              <a16:creationId xmlns:a16="http://schemas.microsoft.com/office/drawing/2014/main" id="{A15DF8DE-7E1C-4FA7-94ED-CB70A408117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83241" y="0"/>
                          <a:ext cx="10542494" cy="6851276"/>
                          <a:chOff x="383241" y="0"/>
                          <a:chExt cx="10542494" cy="6851276"/>
                        </a:xfrm>
                      </p:grpSpPr>
                      <p:pic>
                        <p:nvPicPr>
                          <p:cNvPr id="5" name="Image 4">
                            <a:extLst>
                              <a:ext uri="{FF2B5EF4-FFF2-40B4-BE49-F238E27FC236}">
                                <a16:creationId xmlns:a16="http://schemas.microsoft.com/office/drawing/2014/main" id="{EC24EB7E-7EBF-4C2E-8AAB-A421200486B5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5"/>
                          <a:srcRect t="2080"/>
                          <a:stretch/>
                        </p:blipFill>
                        <p:spPr>
                          <a:xfrm>
                            <a:off x="632012" y="0"/>
                            <a:ext cx="10107706" cy="5063808"/>
                          </a:xfrm>
                          <a:prstGeom prst="rect">
                            <a:avLst/>
                          </a:prstGeom>
                        </p:spPr>
                      </p:pic>
                      <p:grpSp>
                        <p:nvGrpSpPr>
                          <p:cNvPr id="41" name="Groupe 40">
                            <a:extLst>
                              <a:ext uri="{FF2B5EF4-FFF2-40B4-BE49-F238E27FC236}">
                                <a16:creationId xmlns:a16="http://schemas.microsoft.com/office/drawing/2014/main" id="{A8E5958A-6B2F-4163-9B7C-920E231B29FB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83241" y="1519518"/>
                            <a:ext cx="10542494" cy="5331758"/>
                            <a:chOff x="383241" y="1519518"/>
                            <a:chExt cx="10542494" cy="5331758"/>
                          </a:xfrm>
                        </p:grpSpPr>
                        <p:pic>
                          <p:nvPicPr>
                            <p:cNvPr id="6" name="Picture 2">
                              <a:extLst>
                                <a:ext uri="{FF2B5EF4-FFF2-40B4-BE49-F238E27FC236}">
                                  <a16:creationId xmlns:a16="http://schemas.microsoft.com/office/drawing/2014/main" id="{20F64CEB-6662-473C-A25D-DA5E511D5C39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 rotWithShape="1">
                            <a:blip r:embed="rId6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t="3476" r="52391" b="74178"/>
                            <a:stretch/>
                          </p:blipFill>
                          <p:spPr bwMode="auto">
                            <a:xfrm>
                              <a:off x="8839891" y="5526742"/>
                              <a:ext cx="1401390" cy="854878"/>
                            </a:xfrm>
                            <a:prstGeom prst="rect">
                              <a:avLst/>
                            </a:prstGeom>
                            <a:noFill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</a:extLst>
                          </p:spPr>
                        </p:pic>
                        <p:pic>
                          <p:nvPicPr>
                            <p:cNvPr id="7" name="Picture 2">
                              <a:extLst>
                                <a:ext uri="{FF2B5EF4-FFF2-40B4-BE49-F238E27FC236}">
                                  <a16:creationId xmlns:a16="http://schemas.microsoft.com/office/drawing/2014/main" id="{ADC69938-4808-40FC-940F-72854CA70F30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 rotWithShape="1">
                            <a:blip r:embed="rId6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l="53472" t="72827" r="2456"/>
                            <a:stretch/>
                          </p:blipFill>
                          <p:spPr bwMode="auto">
                            <a:xfrm>
                              <a:off x="7461386" y="5459506"/>
                              <a:ext cx="1316182" cy="1054624"/>
                            </a:xfrm>
                            <a:prstGeom prst="rect">
                              <a:avLst/>
                            </a:prstGeom>
                            <a:noFill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</a:extLst>
                          </p:spPr>
                        </p:pic>
                        <p:pic>
                          <p:nvPicPr>
                            <p:cNvPr id="5122" name="Picture 2">
                              <a:extLst>
                                <a:ext uri="{FF2B5EF4-FFF2-40B4-BE49-F238E27FC236}">
                                  <a16:creationId xmlns:a16="http://schemas.microsoft.com/office/drawing/2014/main" id="{16DE141C-0D5D-4962-8279-73DC1740A0F1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 rotWithShape="1">
                            <a:blip r:embed="rId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l="1213" t="7375" r="44136"/>
                            <a:stretch/>
                          </p:blipFill>
                          <p:spPr bwMode="auto">
                            <a:xfrm>
                              <a:off x="4255994" y="5324848"/>
                              <a:ext cx="1499350" cy="1225924"/>
                            </a:xfrm>
                            <a:prstGeom prst="rect">
                              <a:avLst/>
                            </a:prstGeom>
                            <a:noFill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</a:extLst>
                          </p:spPr>
                        </p:pic>
                        <p:grpSp>
                          <p:nvGrpSpPr>
                            <p:cNvPr id="11" name="Groupe 10">
                              <a:extLst>
                                <a:ext uri="{FF2B5EF4-FFF2-40B4-BE49-F238E27FC236}">
                                  <a16:creationId xmlns:a16="http://schemas.microsoft.com/office/drawing/2014/main" id="{6077B216-6A98-4AB9-9A2E-CCB12B282C8A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705970" y="5252191"/>
                              <a:ext cx="3303496" cy="1322306"/>
                              <a:chOff x="-3358057" y="2912518"/>
                              <a:chExt cx="10061575" cy="4027394"/>
                            </a:xfrm>
                          </p:grpSpPr>
                          <p:grpSp>
                            <p:nvGrpSpPr>
                              <p:cNvPr id="9" name="Groupe 8">
                                <a:extLst>
                                  <a:ext uri="{FF2B5EF4-FFF2-40B4-BE49-F238E27FC236}">
                                    <a16:creationId xmlns:a16="http://schemas.microsoft.com/office/drawing/2014/main" id="{68E21B66-E06C-4EDE-AA4A-008321E41AEE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>
                                <a:off x="-3358057" y="2912518"/>
                                <a:ext cx="10061575" cy="4027394"/>
                                <a:chOff x="-3358057" y="2912518"/>
                                <a:chExt cx="10061575" cy="4027394"/>
                              </a:xfrm>
                            </p:grpSpPr>
                            <p:pic>
                              <p:nvPicPr>
                                <p:cNvPr id="5124" name="Picture 4">
                                  <a:extLst>
                                    <a:ext uri="{FF2B5EF4-FFF2-40B4-BE49-F238E27FC236}">
                                      <a16:creationId xmlns:a16="http://schemas.microsoft.com/office/drawing/2014/main" id="{63360BD6-0DBC-40F9-A10D-67AECED4F7A0}"/>
                                    </a:ext>
                                  </a:extLst>
                                </p:cNvPr>
                                <p:cNvPicPr>
                                  <a:picLocks noChangeAspect="1" noChangeArrowheads="1"/>
                                </p:cNvPicPr>
                                <p:nvPr/>
                              </p:nvPicPr>
                              <p:blipFill rotWithShape="1">
                                <a:blip r:embed="rId8">
                                  <a:extLst>
                                    <a:ext uri="{28A0092B-C50C-407E-A947-70E740481C1C}">
                                      <a14:useLocalDpi xmlns:a14="http://schemas.microsoft.com/office/drawing/2010/main" val="0"/>
                                    </a:ext>
                                  </a:extLst>
                                </a:blip>
                                <a:srcRect t="41275"/>
                                <a:stretch/>
                              </p:blipFill>
                              <p:spPr bwMode="auto">
                                <a:xfrm>
                                  <a:off x="-3358057" y="2912518"/>
                                  <a:ext cx="10061575" cy="4027394"/>
                                </a:xfrm>
                                <a:prstGeom prst="rect">
                                  <a:avLst/>
                                </a:prstGeom>
                                <a:noFill/>
                                <a:extLst>
                                  <a:ext uri="{909E8E84-426E-40DD-AFC4-6F175D3DCCD1}">
                                    <a14:hiddenFill xmlns:a14="http://schemas.microsoft.com/office/drawing/2010/main">
                                      <a:solidFill>
                                        <a:srgbClr val="FFFFFF"/>
                                      </a:solidFill>
                                    </a14:hiddenFill>
                                  </a:ext>
                                </a:extLst>
                              </p:spPr>
                            </p:pic>
                            <p:sp>
                              <p:nvSpPr>
                                <p:cNvPr id="8" name="Rectangle 7">
                                  <a:extLst>
                                    <a:ext uri="{FF2B5EF4-FFF2-40B4-BE49-F238E27FC236}">
                                      <a16:creationId xmlns:a16="http://schemas.microsoft.com/office/drawing/2014/main" id="{8ADE9338-DCBB-4721-922F-64A0B140CBB0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1116106" y="3012141"/>
                                  <a:ext cx="289112" cy="336177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>
                                  <a:noFill/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fr-FR"/>
                                </a:p>
                              </p:txBody>
                            </p:sp>
                          </p:grpSp>
                          <p:sp>
                            <p:nvSpPr>
                              <p:cNvPr id="10" name="Rectangle 9">
                                <a:extLst>
                                  <a:ext uri="{FF2B5EF4-FFF2-40B4-BE49-F238E27FC236}">
                                    <a16:creationId xmlns:a16="http://schemas.microsoft.com/office/drawing/2014/main" id="{29B5A3F6-9A15-46CB-BF00-F9E9F23AE867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5930153" y="2924735"/>
                                <a:ext cx="242047" cy="275665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fr-FR"/>
                              </a:p>
                            </p:txBody>
                          </p:sp>
                        </p:grpSp>
                        <p:sp>
                          <p:nvSpPr>
                            <p:cNvPr id="12" name="Rectangle : coins arrondis 11">
                              <a:extLst>
                                <a:ext uri="{FF2B5EF4-FFF2-40B4-BE49-F238E27FC236}">
                                  <a16:creationId xmlns:a16="http://schemas.microsoft.com/office/drawing/2014/main" id="{48ED9E3F-B36A-42FB-9DB9-2285C806757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383241" y="5230909"/>
                              <a:ext cx="10320618" cy="1606923"/>
                            </a:xfrm>
                            <a:prstGeom prst="roundRect">
                              <a:avLst/>
                            </a:prstGeom>
                            <a:noFill/>
                            <a:ln w="19050">
                              <a:solidFill>
                                <a:srgbClr val="A5A5A5"/>
                              </a:solidFill>
                            </a:ln>
                          </p:spPr>
                          <p:style>
                            <a:lnRef idx="2">
                              <a:schemeClr val="accent3">
                                <a:shade val="50000"/>
                              </a:schemeClr>
                            </a:lnRef>
                            <a:fillRef idx="1">
                              <a:schemeClr val="accent3"/>
                            </a:fillRef>
                            <a:effectRef idx="0">
                              <a:schemeClr val="accent3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fr-FR"/>
                            </a:p>
                          </p:txBody>
                        </p:sp>
                        <p:cxnSp>
                          <p:nvCxnSpPr>
                            <p:cNvPr id="15" name="Connecteur droit avec flèche 14">
                              <a:extLst>
                                <a:ext uri="{FF2B5EF4-FFF2-40B4-BE49-F238E27FC236}">
                                  <a16:creationId xmlns:a16="http://schemas.microsoft.com/office/drawing/2014/main" id="{2BC5C338-E0E1-475A-9459-412E1B56E202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8942294" y="2770093"/>
                              <a:ext cx="0" cy="2662518"/>
                            </a:xfrm>
                            <a:prstGeom prst="straightConnector1">
                              <a:avLst/>
                            </a:prstGeom>
                            <a:ln w="12700">
                              <a:tailEnd type="triangle"/>
                            </a:ln>
                          </p:spPr>
                          <p:style>
                            <a:lnRef idx="1">
                              <a:schemeClr val="dk1"/>
                            </a:lnRef>
                            <a:fillRef idx="0">
                              <a:schemeClr val="dk1"/>
                            </a:fillRef>
                            <a:effectRef idx="0">
                              <a:schemeClr val="dk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sp>
                          <p:nvSpPr>
                            <p:cNvPr id="19" name="ZoneTexte 18">
                              <a:extLst>
                                <a:ext uri="{FF2B5EF4-FFF2-40B4-BE49-F238E27FC236}">
                                  <a16:creationId xmlns:a16="http://schemas.microsoft.com/office/drawing/2014/main" id="{100372CE-62F3-44FD-A40D-67FB08D7A37F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8891040" y="4978915"/>
                              <a:ext cx="907795" cy="276999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1200" dirty="0">
                                  <a:latin typeface="Bahnschrift SemiLight Condensed" panose="020B0502040204020203" pitchFamily="34" charset="0"/>
                                </a:rPr>
                                <a:t>Label transfer</a:t>
                              </a:r>
                              <a:endParaRPr lang="fr-FR" sz="1200" dirty="0">
                                <a:latin typeface="Bahnschrift SemiLight Condensed" panose="020B0502040204020203" pitchFamily="34" charset="0"/>
                              </a:endParaRPr>
                            </a:p>
                          </p:txBody>
                        </p:sp>
                        <p:sp>
                          <p:nvSpPr>
                            <p:cNvPr id="22" name="ZoneTexte 21">
                              <a:extLst>
                                <a:ext uri="{FF2B5EF4-FFF2-40B4-BE49-F238E27FC236}">
                                  <a16:creationId xmlns:a16="http://schemas.microsoft.com/office/drawing/2014/main" id="{2B757ADF-CB20-4BF8-877B-CFC3F02CC4BB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4384030" y="6567553"/>
                              <a:ext cx="1357862" cy="276999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fr-FR" sz="1200" b="0" i="0" dirty="0">
                                  <a:solidFill>
                                    <a:srgbClr val="29313D"/>
                                  </a:solidFill>
                                  <a:effectLst/>
                                  <a:latin typeface="Bahnschrift SemiLight Condensed" panose="020B0502040204020203" pitchFamily="34" charset="0"/>
                                </a:rPr>
                                <a:t>spGRN’s construction</a:t>
                              </a:r>
                            </a:p>
                          </p:txBody>
                        </p:sp>
                        <p:sp>
                          <p:nvSpPr>
                            <p:cNvPr id="23" name="ZoneTexte 22">
                              <a:extLst>
                                <a:ext uri="{FF2B5EF4-FFF2-40B4-BE49-F238E27FC236}">
                                  <a16:creationId xmlns:a16="http://schemas.microsoft.com/office/drawing/2014/main" id="{C23D7652-AFE2-4EA6-92C7-A63B99BBE35C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584947" y="6574277"/>
                              <a:ext cx="4498041" cy="276999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1200" b="0" i="0" dirty="0">
                                  <a:solidFill>
                                    <a:srgbClr val="29313D"/>
                                  </a:solidFill>
                                  <a:effectLst/>
                                  <a:latin typeface="Bahnschrift SemiLight Condensed" panose="020B0502040204020203" pitchFamily="34" charset="0"/>
                                </a:rPr>
                                <a:t> spGRN of malignant cells interacting with fibroblasts and plasma cells</a:t>
                              </a:r>
                              <a:endParaRPr lang="fr-FR" sz="1200" b="0" i="0" dirty="0">
                                <a:solidFill>
                                  <a:srgbClr val="29313D"/>
                                </a:solidFill>
                                <a:effectLst/>
                                <a:latin typeface="Bahnschrift SemiLight Condensed" panose="020B0502040204020203" pitchFamily="34" charset="0"/>
                              </a:endParaRPr>
                            </a:p>
                          </p:txBody>
                        </p:sp>
                        <p:sp>
                          <p:nvSpPr>
                            <p:cNvPr id="24" name="ZoneTexte 23">
                              <a:extLst>
                                <a:ext uri="{FF2B5EF4-FFF2-40B4-BE49-F238E27FC236}">
                                  <a16:creationId xmlns:a16="http://schemas.microsoft.com/office/drawing/2014/main" id="{0E6A9587-D8DA-46DD-A68F-FF5FB645E8FB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506615" y="5032184"/>
                              <a:ext cx="5813522" cy="246221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1000" dirty="0">
                                  <a:latin typeface="Bahnschrift SemiLight Condensed" panose="020B0502040204020203" pitchFamily="34" charset="0"/>
                                </a:rPr>
                                <a:t>Watson BR et al., 2025, Du Y et al., 2025. Qian X et al., 2025. https://www.10xgenomics.com/analysis-guides/spatial-gex-lit-review</a:t>
                              </a:r>
                              <a:endParaRPr lang="fr-FR" sz="1000" dirty="0">
                                <a:latin typeface="Bahnschrift SemiLight Condensed" panose="020B0502040204020203" pitchFamily="34" charset="0"/>
                              </a:endParaRPr>
                            </a:p>
                          </p:txBody>
                        </p:sp>
                        <p:grpSp>
                          <p:nvGrpSpPr>
                            <p:cNvPr id="40" name="Groupe 39">
                              <a:extLst>
                                <a:ext uri="{FF2B5EF4-FFF2-40B4-BE49-F238E27FC236}">
                                  <a16:creationId xmlns:a16="http://schemas.microsoft.com/office/drawing/2014/main" id="{2D36C254-A943-4770-8E43-79397088683E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10320616" y="1519518"/>
                              <a:ext cx="605119" cy="4498041"/>
                              <a:chOff x="10320616" y="1519518"/>
                              <a:chExt cx="605119" cy="4498041"/>
                            </a:xfrm>
                          </p:grpSpPr>
                          <p:cxnSp>
                            <p:nvCxnSpPr>
                              <p:cNvPr id="33" name="Connecteur droit 32">
                                <a:extLst>
                                  <a:ext uri="{FF2B5EF4-FFF2-40B4-BE49-F238E27FC236}">
                                    <a16:creationId xmlns:a16="http://schemas.microsoft.com/office/drawing/2014/main" id="{703C29B3-EBBD-4A2D-A739-A8A6FC26A477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10320616" y="1526241"/>
                                <a:ext cx="605119" cy="0"/>
                              </a:xfrm>
                              <a:prstGeom prst="line">
                                <a:avLst/>
                              </a:prstGeom>
                              <a:ln w="38100">
                                <a:solidFill>
                                  <a:srgbClr val="A5A5A5"/>
                                </a:solidFill>
                              </a:ln>
                            </p:spPr>
                            <p:style>
                              <a:lnRef idx="1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35" name="Connecteur droit 34">
                                <a:extLst>
                                  <a:ext uri="{FF2B5EF4-FFF2-40B4-BE49-F238E27FC236}">
                                    <a16:creationId xmlns:a16="http://schemas.microsoft.com/office/drawing/2014/main" id="{9149C01B-6638-411C-9051-3651FE9A55D3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10912287" y="1519518"/>
                                <a:ext cx="0" cy="4498041"/>
                              </a:xfrm>
                              <a:prstGeom prst="line">
                                <a:avLst/>
                              </a:prstGeom>
                              <a:ln w="38100">
                                <a:solidFill>
                                  <a:srgbClr val="A5A5A5"/>
                                </a:solidFill>
                              </a:ln>
                            </p:spPr>
                            <p:style>
                              <a:lnRef idx="1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  <p:cxnSp>
                            <p:nvCxnSpPr>
                              <p:cNvPr id="39" name="Connecteur droit avec flèche 38">
                                <a:extLst>
                                  <a:ext uri="{FF2B5EF4-FFF2-40B4-BE49-F238E27FC236}">
                                    <a16:creationId xmlns:a16="http://schemas.microsoft.com/office/drawing/2014/main" id="{124DB257-CC6A-423D-BDC7-FF20AC4DE2FE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 flipH="1">
                                <a:off x="10703858" y="6004110"/>
                                <a:ext cx="216000" cy="0"/>
                              </a:xfrm>
                              <a:prstGeom prst="straightConnector1">
                                <a:avLst/>
                              </a:prstGeom>
                              <a:ln w="38100">
                                <a:solidFill>
                                  <a:srgbClr val="A5A5A5"/>
                                </a:solidFill>
                                <a:tailEnd type="triangle"/>
                              </a:ln>
                            </p:spPr>
                            <p:style>
                              <a:lnRef idx="1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  <p:sp>
                          <p:nvSpPr>
                            <p:cNvPr id="43" name="ZoneTexte 42">
                              <a:extLst>
                                <a:ext uri="{FF2B5EF4-FFF2-40B4-BE49-F238E27FC236}">
                                  <a16:creationId xmlns:a16="http://schemas.microsoft.com/office/drawing/2014/main" id="{FE7DE80C-45E6-439C-8414-46DD9845F539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7380485" y="6567553"/>
                              <a:ext cx="1357862" cy="276999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fr-FR" sz="1200" b="0" i="0" dirty="0">
                                  <a:solidFill>
                                    <a:srgbClr val="29313D"/>
                                  </a:solidFill>
                                  <a:effectLst/>
                                  <a:latin typeface="Bahnschrift SemiLight Condensed" panose="020B0502040204020203" pitchFamily="34" charset="0"/>
                                </a:rPr>
                                <a:t>Spatial distribution</a:t>
                              </a:r>
                            </a:p>
                          </p:txBody>
                        </p:sp>
                        <p:sp>
                          <p:nvSpPr>
                            <p:cNvPr id="44" name="ZoneTexte 43">
                              <a:extLst>
                                <a:ext uri="{FF2B5EF4-FFF2-40B4-BE49-F238E27FC236}">
                                  <a16:creationId xmlns:a16="http://schemas.microsoft.com/office/drawing/2014/main" id="{4F87503B-897A-4977-92CF-2EEA43720C1D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9076765" y="6504800"/>
                              <a:ext cx="1467970" cy="276999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fr-FR" sz="1200" b="0" i="0" dirty="0">
                                  <a:solidFill>
                                    <a:srgbClr val="29313D"/>
                                  </a:solidFill>
                                  <a:effectLst/>
                                  <a:latin typeface="Bahnschrift SemiLight Condensed" panose="020B0502040204020203" pitchFamily="34" charset="0"/>
                                </a:rPr>
                                <a:t>Dimensionality reduction</a:t>
                              </a:r>
                            </a:p>
                          </p:txBody>
                        </p:sp>
                      </p:grpSp>
                    </p:grpSp>
                    <p:sp>
                      <p:nvSpPr>
                        <p:cNvPr id="52" name="Rectangle 51">
                          <a:extLst>
                            <a:ext uri="{FF2B5EF4-FFF2-40B4-BE49-F238E27FC236}">
                              <a16:creationId xmlns:a16="http://schemas.microsoft.com/office/drawing/2014/main" id="{BF0DFA4F-5B83-4891-9EAF-B04090C0B2A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562165" y="4820771"/>
                          <a:ext cx="2212041" cy="188258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fr-FR"/>
                        </a:p>
                      </p:txBody>
                    </p:sp>
                  </p:grpSp>
                  <p:sp>
                    <p:nvSpPr>
                      <p:cNvPr id="56" name="ZoneTexte 55">
                        <a:extLst>
                          <a:ext uri="{FF2B5EF4-FFF2-40B4-BE49-F238E27FC236}">
                            <a16:creationId xmlns:a16="http://schemas.microsoft.com/office/drawing/2014/main" id="{DD76E8E0-7D1F-43AE-ADF0-071A0CAC6FC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483250" y="4779276"/>
                        <a:ext cx="2316408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200" dirty="0">
                            <a:latin typeface="Bahnschrift SemiLight Condensed" panose="020B0502040204020203" pitchFamily="34" charset="0"/>
                          </a:rPr>
                          <a:t>scATAC-seq tracks (marker accessibility)</a:t>
                        </a:r>
                        <a:endParaRPr lang="fr-FR" sz="1200" dirty="0">
                          <a:latin typeface="Bahnschrift SemiLight Condensed" panose="020B0502040204020203" pitchFamily="34" charset="0"/>
                        </a:endParaRPr>
                      </a:p>
                    </p:txBody>
                  </p:sp>
                </p:grpSp>
                <p:sp>
                  <p:nvSpPr>
                    <p:cNvPr id="58" name="ZoneTexte 57">
                      <a:extLst>
                        <a:ext uri="{FF2B5EF4-FFF2-40B4-BE49-F238E27FC236}">
                          <a16:creationId xmlns:a16="http://schemas.microsoft.com/office/drawing/2014/main" id="{E8208B82-B154-44C7-AADB-AA1FD217F68C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9978096" y="2703235"/>
                      <a:ext cx="994330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400" dirty="0">
                          <a:latin typeface="Bahnschrift SemiLight Condensed" panose="020B0502040204020203" pitchFamily="34" charset="0"/>
                        </a:rPr>
                        <a:t>scATAC-Seq</a:t>
                      </a:r>
                      <a:endParaRPr lang="fr-FR" sz="1400" dirty="0">
                        <a:latin typeface="Bahnschrift SemiLight Condensed" panose="020B0502040204020203" pitchFamily="34" charset="0"/>
                      </a:endParaRPr>
                    </a:p>
                  </p:txBody>
                </p:sp>
                <p:sp>
                  <p:nvSpPr>
                    <p:cNvPr id="61" name="ZoneTexte 60">
                      <a:extLst>
                        <a:ext uri="{FF2B5EF4-FFF2-40B4-BE49-F238E27FC236}">
                          <a16:creationId xmlns:a16="http://schemas.microsoft.com/office/drawing/2014/main" id="{F745B287-1107-4A43-B371-43D62E3051A3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9808885" y="1908737"/>
                      <a:ext cx="897959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400" dirty="0">
                          <a:latin typeface="Bahnschrift SemiLight Condensed" panose="020B0502040204020203" pitchFamily="34" charset="0"/>
                        </a:rPr>
                        <a:t>scRNA-Seq</a:t>
                      </a:r>
                      <a:endParaRPr lang="fr-FR" sz="1400" dirty="0">
                        <a:latin typeface="Bahnschrift SemiLight Condensed" panose="020B0502040204020203" pitchFamily="34" charset="0"/>
                      </a:endParaRPr>
                    </a:p>
                  </p:txBody>
                </p:sp>
                <p:sp>
                  <p:nvSpPr>
                    <p:cNvPr id="62" name="ZoneTexte 61">
                      <a:extLst>
                        <a:ext uri="{FF2B5EF4-FFF2-40B4-BE49-F238E27FC236}">
                          <a16:creationId xmlns:a16="http://schemas.microsoft.com/office/drawing/2014/main" id="{79C2195F-573B-4290-A071-3435EC30A18A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9923554" y="3633323"/>
                      <a:ext cx="1704045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400" dirty="0">
                          <a:latin typeface="Bahnschrift SemiLight Condensed" panose="020B0502040204020203" pitchFamily="34" charset="0"/>
                        </a:rPr>
                        <a:t>Spatial Transcriptomics</a:t>
                      </a:r>
                      <a:endParaRPr lang="fr-FR" sz="1400" dirty="0">
                        <a:latin typeface="Bahnschrift SemiLight Condensed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471C7E3D-5747-4A10-9077-3F5122AE8734}"/>
                      </a:ext>
                    </a:extLst>
                  </p:cNvPr>
                  <p:cNvSpPr/>
                  <p:nvPr/>
                </p:nvSpPr>
                <p:spPr>
                  <a:xfrm>
                    <a:off x="1048871" y="6724"/>
                    <a:ext cx="6898341" cy="14791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A0D62C1F-3157-498E-A3F6-ABD9E4A1775C}"/>
                    </a:ext>
                  </a:extLst>
                </p:cNvPr>
                <p:cNvSpPr/>
                <p:nvPr/>
              </p:nvSpPr>
              <p:spPr>
                <a:xfrm>
                  <a:off x="4403912" y="1438835"/>
                  <a:ext cx="1062317" cy="2689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pic>
            <p:nvPicPr>
              <p:cNvPr id="69" name="Image 68">
                <a:extLst>
                  <a:ext uri="{FF2B5EF4-FFF2-40B4-BE49-F238E27FC236}">
                    <a16:creationId xmlns:a16="http://schemas.microsoft.com/office/drawing/2014/main" id="{8E9A13CA-A799-4BBF-B1DC-A0BFD8B6BF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62717" y="818028"/>
                <a:ext cx="308191" cy="175109"/>
              </a:xfrm>
              <a:prstGeom prst="rect">
                <a:avLst/>
              </a:prstGeom>
            </p:spPr>
          </p:pic>
          <p:pic>
            <p:nvPicPr>
              <p:cNvPr id="72" name="Image 71">
                <a:extLst>
                  <a:ext uri="{FF2B5EF4-FFF2-40B4-BE49-F238E27FC236}">
                    <a16:creationId xmlns:a16="http://schemas.microsoft.com/office/drawing/2014/main" id="{E5A2AA51-89A1-48DD-9E07-A7002D60F1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51393" y="849404"/>
                <a:ext cx="308191" cy="175109"/>
              </a:xfrm>
              <a:prstGeom prst="rect">
                <a:avLst/>
              </a:prstGeom>
            </p:spPr>
          </p:pic>
          <p:pic>
            <p:nvPicPr>
              <p:cNvPr id="73" name="Image 72">
                <a:extLst>
                  <a:ext uri="{FF2B5EF4-FFF2-40B4-BE49-F238E27FC236}">
                    <a16:creationId xmlns:a16="http://schemas.microsoft.com/office/drawing/2014/main" id="{4D7A0C1C-9EC6-417C-9935-C69BEEF121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37294" y="782169"/>
                <a:ext cx="308191" cy="175109"/>
              </a:xfrm>
              <a:prstGeom prst="rect">
                <a:avLst/>
              </a:prstGeom>
            </p:spPr>
          </p:pic>
        </p:grpSp>
        <p:sp>
          <p:nvSpPr>
            <p:cNvPr id="71" name="ZoneTexte 70">
              <a:extLst>
                <a:ext uri="{FF2B5EF4-FFF2-40B4-BE49-F238E27FC236}">
                  <a16:creationId xmlns:a16="http://schemas.microsoft.com/office/drawing/2014/main" id="{E901ABCD-31D5-47FC-8B3B-D3D2ECE4295E}"/>
                </a:ext>
              </a:extLst>
            </p:cNvPr>
            <p:cNvSpPr txBox="1"/>
            <p:nvPr/>
          </p:nvSpPr>
          <p:spPr>
            <a:xfrm>
              <a:off x="3368488" y="1391771"/>
              <a:ext cx="17413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Bahnschrift SemiLight Condensed" panose="020B0502040204020203" pitchFamily="34" charset="0"/>
                </a:rPr>
                <a:t>Library preparation</a:t>
              </a:r>
              <a:endParaRPr lang="fr-FR" sz="1200" dirty="0">
                <a:latin typeface="Bahnschrift SemiLight Condensed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2973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664032-6A6F-4276-885C-E56FCA2E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CA8165-F473-45DA-9B15-F09C588F4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Ma, Sai et al. “Chromatin Potential Identified by Shared Single-Cell Profiling of RNA and Chromatin.” </a:t>
            </a:r>
            <a:r>
              <a:rPr lang="en-US" sz="1200" b="0" i="1" dirty="0">
                <a:solidFill>
                  <a:srgbClr val="212121"/>
                </a:solidFill>
                <a:effectLst/>
                <a:latin typeface="BlinkMacSystemFont"/>
              </a:rPr>
              <a:t>Cell</a:t>
            </a:r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 vol. 183,4 (2020): 1103-1116.e20. doi:10.1016/j.cell.2020.09.056</a:t>
            </a:r>
          </a:p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Liu, Serena, and Cole </a:t>
            </a:r>
            <a:r>
              <a:rPr lang="en-US" sz="1200" b="0" i="0" dirty="0" err="1">
                <a:solidFill>
                  <a:srgbClr val="212121"/>
                </a:solidFill>
                <a:effectLst/>
                <a:latin typeface="BlinkMacSystemFont"/>
              </a:rPr>
              <a:t>Trapnell</a:t>
            </a:r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. “Single-cell transcriptome sequencing: recent advances and remaining challenges.” F1000Research vol. 5 F1000 Faculty Rev-182. 17 Feb. 2016, doi:10.12688/f1000research.7223.1</a:t>
            </a:r>
          </a:p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Cha, Junha, and </a:t>
            </a:r>
            <a:r>
              <a:rPr lang="en-US" sz="1200" b="0" i="0" dirty="0" err="1">
                <a:solidFill>
                  <a:srgbClr val="212121"/>
                </a:solidFill>
                <a:effectLst/>
                <a:latin typeface="BlinkMacSystemFont"/>
              </a:rPr>
              <a:t>Insuk</a:t>
            </a:r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 Lee. “Single-cell network biology for resolving cellular heterogeneity in human diseases.” Experimental &amp; molecular medicine vol. 52,11 (2020): 1798-1808. doi:10.1038/s12276-020-00528-0</a:t>
            </a:r>
          </a:p>
          <a:p>
            <a:r>
              <a:rPr lang="en-US" sz="1200" b="0" i="0" dirty="0" err="1">
                <a:solidFill>
                  <a:srgbClr val="212121"/>
                </a:solidFill>
                <a:effectLst/>
                <a:latin typeface="BlinkMacSystemFont"/>
              </a:rPr>
              <a:t>Slovin</a:t>
            </a:r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, Shaked et al. “Single-Cell RNA Sequencing Analysis: A Step-by-Step Overview.” Methods in molecular biology (Clifton, N.J.) vol. 2284 (2021): 343-365. doi:10.1007/978-1-0716-1307-8_19</a:t>
            </a:r>
          </a:p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Luecken, Malte D, and Fabian J Theis. “Current best practices in single-cell RNA-seq analysis: a tutorial.” Molecular systems biology vol. 15,6 e8746. 19 Jun. 2019, doi:10.15252/msb.20188746</a:t>
            </a:r>
          </a:p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Cheng, </a:t>
            </a:r>
            <a:r>
              <a:rPr lang="en-US" sz="1200" b="0" i="0" dirty="0" err="1">
                <a:solidFill>
                  <a:srgbClr val="212121"/>
                </a:solidFill>
                <a:effectLst/>
                <a:latin typeface="BlinkMacSystemFont"/>
              </a:rPr>
              <a:t>Changde</a:t>
            </a:r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 et al. “A Review of Single-Cell RNA-Seq Annotation, Integration, and Cell-Cell Communication.” Cells vol. 12,15 1970. 30 Jul. 2023, doi:10.3390/cells12151970</a:t>
            </a:r>
          </a:p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  <a:hlinkClick r:id="rId2"/>
              </a:rPr>
              <a:t>https://holab-hku.github.io/Fundamental-scRNA/background.html</a:t>
            </a:r>
            <a:endParaRPr lang="en-US" sz="1200" b="0" i="0" dirty="0">
              <a:solidFill>
                <a:srgbClr val="212121"/>
              </a:solidFill>
              <a:effectLst/>
              <a:latin typeface="BlinkMacSystemFont"/>
            </a:endParaRPr>
          </a:p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Du, </a:t>
            </a:r>
            <a:r>
              <a:rPr lang="en-US" sz="1200" b="0" i="0" dirty="0" err="1">
                <a:solidFill>
                  <a:srgbClr val="212121"/>
                </a:solidFill>
                <a:effectLst/>
                <a:latin typeface="BlinkMacSystemFont"/>
              </a:rPr>
              <a:t>Yiwen</a:t>
            </a:r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 et al. “Construction of Gene Regulatory Networks Based on Spatial Multi-Omics Data and Application in Tumor-Boundary Analysis.” Genes vol. 16,7 821. 13 Jul. 2025, doi:10.3390/genes16070821</a:t>
            </a:r>
          </a:p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Watson, Brianna R et al. “Spatial transcriptomics of healthy and fibrotic human liver at single-cell resolution.” Nature communications vol. 16,1 319. 2 Jan. 2025, doi:10.1038/s41467-024-55325-4</a:t>
            </a:r>
          </a:p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  <a:hlinkClick r:id="rId3"/>
              </a:rPr>
              <a:t>https://www.10xgenomics.com/analysis-guides/spatial-gex-lit-review</a:t>
            </a:r>
            <a:endParaRPr lang="en-US" sz="1200" b="0" i="0" dirty="0">
              <a:solidFill>
                <a:srgbClr val="212121"/>
              </a:solidFill>
              <a:effectLst/>
              <a:latin typeface="BlinkMacSystemFont"/>
            </a:endParaRPr>
          </a:p>
          <a:p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Qian, </a:t>
            </a:r>
            <a:r>
              <a:rPr lang="en-US" sz="1200" b="0" i="0" dirty="0" err="1">
                <a:solidFill>
                  <a:srgbClr val="212121"/>
                </a:solidFill>
                <a:effectLst/>
                <a:latin typeface="BlinkMacSystemFont"/>
              </a:rPr>
              <a:t>Xuyu</a:t>
            </a:r>
            <a:r>
              <a:rPr lang="en-US" sz="1200" b="0" i="0" dirty="0">
                <a:solidFill>
                  <a:srgbClr val="212121"/>
                </a:solidFill>
                <a:effectLst/>
                <a:latin typeface="BlinkMacSystemFont"/>
              </a:rPr>
              <a:t> et al. “Spatial transcriptomics reveals human cortical layer and area specification.” Nature vol. 644,8075 (2025): 153-163. doi:10.1038/s41586-025-09010-1</a:t>
            </a:r>
          </a:p>
          <a:p>
            <a:pPr marL="0" indent="0">
              <a:buNone/>
            </a:pPr>
            <a:endParaRPr lang="en-US" sz="1200" dirty="0">
              <a:solidFill>
                <a:srgbClr val="212121"/>
              </a:solidFill>
              <a:latin typeface="BlinkMacSystemFont"/>
            </a:endParaRPr>
          </a:p>
        </p:txBody>
      </p:sp>
    </p:spTree>
    <p:extLst>
      <p:ext uri="{BB962C8B-B14F-4D97-AF65-F5344CB8AC3E}">
        <p14:creationId xmlns:p14="http://schemas.microsoft.com/office/powerpoint/2010/main" val="20355955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10137</TotalTime>
  <Words>546</Words>
  <Application>Microsoft Office PowerPoint</Application>
  <PresentationFormat>Grand écran</PresentationFormat>
  <Paragraphs>41</Paragraphs>
  <Slides>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10" baseType="lpstr">
      <vt:lpstr>Arial</vt:lpstr>
      <vt:lpstr>Bahnschrift SemiLight Condensed</vt:lpstr>
      <vt:lpstr>BlinkMacSystemFont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Nde Desmond</dc:creator>
  <cp:lastModifiedBy>Nde Desmond</cp:lastModifiedBy>
  <cp:revision>28</cp:revision>
  <dcterms:created xsi:type="dcterms:W3CDTF">2026-01-27T14:09:41Z</dcterms:created>
  <dcterms:modified xsi:type="dcterms:W3CDTF">2026-02-03T15:06:58Z</dcterms:modified>
</cp:coreProperties>
</file>

<file path=docProps/thumbnail.jpeg>
</file>